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8A6D23-6F00-48C4-AD26-47FB59B2D201}" type="datetimeFigureOut">
              <a:rPr lang="tr-TR" smtClean="0"/>
              <a:pPr/>
              <a:t>28/02/2023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56F142-18DB-4AEF-8A2E-740748D781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araosmano%C4%9Flu_family" TargetMode="External"/><Relationship Id="rId2" Type="http://schemas.openxmlformats.org/officeDocument/2006/relationships/hyperlink" Target="https://en.wikipedia.org/wiki/Cairo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en.wikipedia.org/wiki/%C4%B0zmir" TargetMode="External"/><Relationship Id="rId4" Type="http://schemas.openxmlformats.org/officeDocument/2006/relationships/hyperlink" Target="https://en.wikipedia.org/wiki/Manis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en.wikipedia.org/wiki/Turkish_War_of_Independence" TargetMode="External"/><Relationship Id="rId7" Type="http://schemas.openxmlformats.org/officeDocument/2006/relationships/hyperlink" Target="https://en.wikipedia.org/wiki/Yakup_Kadri_Karaosmano%C4%9Flu" TargetMode="External"/><Relationship Id="rId2" Type="http://schemas.openxmlformats.org/officeDocument/2006/relationships/hyperlink" Target="https://en.wikipedia.org/wiki/%C4%B0kd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an_(newspaper)" TargetMode="External"/><Relationship Id="rId5" Type="http://schemas.openxmlformats.org/officeDocument/2006/relationships/hyperlink" Target="https://en.wikipedia.org/wiki/Grand_National_Assembly_of_Turkey" TargetMode="External"/><Relationship Id="rId4" Type="http://schemas.openxmlformats.org/officeDocument/2006/relationships/hyperlink" Target="https://en.wikipedia.org/wiki/Republic_of_Turkey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Yahya_Efendi_Tekkesi" TargetMode="External"/><Relationship Id="rId3" Type="http://schemas.openxmlformats.org/officeDocument/2006/relationships/hyperlink" Target="https://en.wikipedia.org/wiki/National_Unity_Committee" TargetMode="External"/><Relationship Id="rId7" Type="http://schemas.openxmlformats.org/officeDocument/2006/relationships/hyperlink" Target="https://en.wikipedia.org/w/index.php?title=Yahya_Efendi_Cemetery&amp;action=edit&amp;redlink=1" TargetMode="External"/><Relationship Id="rId2" Type="http://schemas.openxmlformats.org/officeDocument/2006/relationships/hyperlink" Target="https://en.wikipedia.org/wiki/Ulus_(newspaper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%C3%BClhane_Military_Medical_Academy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s://en.wikipedia.org/wiki/Anadolu_Agency" TargetMode="External"/><Relationship Id="rId10" Type="http://schemas.openxmlformats.org/officeDocument/2006/relationships/hyperlink" Target="https://en.wikipedia.org/wiki/Yakup_Kadri_Karaosmano%C4%9Flu" TargetMode="External"/><Relationship Id="rId4" Type="http://schemas.openxmlformats.org/officeDocument/2006/relationships/hyperlink" Target="https://en.wikipedia.org/wiki/1960_Turkish_coup_d'%C3%A9tat" TargetMode="External"/><Relationship Id="rId9" Type="http://schemas.openxmlformats.org/officeDocument/2006/relationships/hyperlink" Target="https://en.wikipedia.org/wiki/Istanbu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s://en.wikipedia.org/wiki/Yaban" TargetMode="External"/><Relationship Id="rId7" Type="http://schemas.openxmlformats.org/officeDocument/2006/relationships/hyperlink" Target="https://en.wikipedia.org/wiki/Turkey" TargetMode="External"/><Relationship Id="rId2" Type="http://schemas.openxmlformats.org/officeDocument/2006/relationships/hyperlink" Target="https://en.wikipedia.org/wiki/Nove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Ottoman_Empire" TargetMode="External"/><Relationship Id="rId5" Type="http://schemas.openxmlformats.org/officeDocument/2006/relationships/hyperlink" Target="https://en.wikipedia.org/wiki/Battle_of_Gallipoli" TargetMode="External"/><Relationship Id="rId4" Type="http://schemas.openxmlformats.org/officeDocument/2006/relationships/hyperlink" Target="https://en.wikipedia.org/wiki/1932_in_literatur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Yaba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Yakup Kadri Karaosmanoğlu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ORHAN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643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Novel</a:t>
            </a:r>
            <a:r>
              <a:rPr lang="tr-TR" dirty="0" smtClean="0"/>
              <a:t> </a:t>
            </a:r>
            <a:r>
              <a:rPr lang="tr-TR" dirty="0" err="1" smtClean="0"/>
              <a:t>summery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428992" y="1214422"/>
            <a:ext cx="5562608" cy="564357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people of the village depend on </a:t>
            </a:r>
            <a:r>
              <a:rPr lang="en-US" dirty="0" err="1" smtClean="0"/>
              <a:t>Salih</a:t>
            </a:r>
            <a:r>
              <a:rPr lang="en-US" dirty="0" smtClean="0"/>
              <a:t> </a:t>
            </a:r>
            <a:r>
              <a:rPr lang="en-US" dirty="0" err="1" smtClean="0"/>
              <a:t>Ağa</a:t>
            </a:r>
            <a:r>
              <a:rPr lang="en-US" dirty="0" smtClean="0"/>
              <a:t>, who is the main reason for their poverty and ignorance. Whatever he says, they believe him. No one approaches </a:t>
            </a:r>
            <a:r>
              <a:rPr lang="en-US" dirty="0" err="1" smtClean="0"/>
              <a:t>Ahmet</a:t>
            </a:r>
            <a:r>
              <a:rPr lang="en-US" dirty="0" smtClean="0"/>
              <a:t> </a:t>
            </a:r>
            <a:r>
              <a:rPr lang="en-US" dirty="0" err="1" smtClean="0"/>
              <a:t>Celal</a:t>
            </a:r>
            <a:r>
              <a:rPr lang="en-US" dirty="0" smtClean="0"/>
              <a:t> under the influence of </a:t>
            </a:r>
            <a:r>
              <a:rPr lang="en-US" dirty="0" err="1" smtClean="0"/>
              <a:t>Salih</a:t>
            </a:r>
            <a:r>
              <a:rPr lang="en-US" dirty="0" smtClean="0"/>
              <a:t> </a:t>
            </a:r>
            <a:r>
              <a:rPr lang="en-US" dirty="0" err="1" smtClean="0"/>
              <a:t>Ağa</a:t>
            </a:r>
            <a:r>
              <a:rPr lang="en-US" dirty="0" smtClean="0"/>
              <a:t>. The villager describes him as "wild". Saddened by this situation, the young officer falls into depression, and one day when he is thoroughly depressed, he goes for a walk, to get some air; He meets </a:t>
            </a:r>
            <a:r>
              <a:rPr lang="en-US" dirty="0" err="1" smtClean="0"/>
              <a:t>Emine</a:t>
            </a:r>
            <a:r>
              <a:rPr lang="en-US" dirty="0" smtClean="0"/>
              <a:t> and takes an interest in her. However, </a:t>
            </a:r>
            <a:r>
              <a:rPr lang="en-US" dirty="0" err="1" smtClean="0"/>
              <a:t>Emine</a:t>
            </a:r>
            <a:r>
              <a:rPr lang="en-US" dirty="0" smtClean="0"/>
              <a:t> is the wife of </a:t>
            </a:r>
            <a:r>
              <a:rPr lang="en-US" dirty="0" err="1" smtClean="0"/>
              <a:t>Mehmet</a:t>
            </a:r>
            <a:r>
              <a:rPr lang="en-US" dirty="0" smtClean="0"/>
              <a:t> Ali's brother </a:t>
            </a:r>
            <a:r>
              <a:rPr lang="en-US" dirty="0" err="1" smtClean="0"/>
              <a:t>İsmail</a:t>
            </a:r>
            <a:r>
              <a:rPr lang="en-US" dirty="0" smtClean="0"/>
              <a:t>. Days pass. The village is occupied. The </a:t>
            </a:r>
            <a:r>
              <a:rPr lang="tr-TR" dirty="0" err="1" smtClean="0"/>
              <a:t>enemies</a:t>
            </a:r>
            <a:r>
              <a:rPr lang="en-US" dirty="0" smtClean="0"/>
              <a:t> burn the village down, torture the villagers. Most of the villagers are killed en masse in the village square.</a:t>
            </a:r>
            <a:endParaRPr lang="tr-TR" dirty="0"/>
          </a:p>
        </p:txBody>
      </p:sp>
      <p:pic>
        <p:nvPicPr>
          <p:cNvPr id="2050" name="Picture 2" descr="C:\Users\ORHAN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2928958" cy="446723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Novel</a:t>
            </a:r>
            <a:r>
              <a:rPr lang="tr-TR" dirty="0" smtClean="0"/>
              <a:t> </a:t>
            </a:r>
            <a:r>
              <a:rPr lang="tr-TR" dirty="0" err="1" smtClean="0"/>
              <a:t>summery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4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Ahmet</a:t>
            </a:r>
            <a:r>
              <a:rPr lang="en-US" dirty="0" smtClean="0"/>
              <a:t> </a:t>
            </a:r>
            <a:r>
              <a:rPr lang="en-US" dirty="0" err="1" smtClean="0"/>
              <a:t>Celal</a:t>
            </a:r>
            <a:r>
              <a:rPr lang="en-US" dirty="0" smtClean="0"/>
              <a:t> wants to escape from this circle of death with </a:t>
            </a:r>
            <a:r>
              <a:rPr lang="en-US" dirty="0" err="1" smtClean="0"/>
              <a:t>Emine</a:t>
            </a:r>
            <a:r>
              <a:rPr lang="en-US" dirty="0" smtClean="0"/>
              <a:t>. They are shot from behind, both of them injured. They reach the village cemetery with difficulty. They wait there until morning. They will leave the next day. But </a:t>
            </a:r>
            <a:r>
              <a:rPr lang="en-US" dirty="0" err="1" smtClean="0"/>
              <a:t>Emine</a:t>
            </a:r>
            <a:r>
              <a:rPr lang="en-US" dirty="0" smtClean="0"/>
              <a:t> is not in a condition to walk because her wound is severe. </a:t>
            </a:r>
            <a:r>
              <a:rPr lang="en-US" dirty="0" err="1" smtClean="0"/>
              <a:t>Ahmet</a:t>
            </a:r>
            <a:r>
              <a:rPr lang="en-US" dirty="0" smtClean="0"/>
              <a:t> </a:t>
            </a:r>
            <a:r>
              <a:rPr lang="en-US" dirty="0" err="1" smtClean="0"/>
              <a:t>Celal</a:t>
            </a:r>
            <a:r>
              <a:rPr lang="en-US" dirty="0" smtClean="0"/>
              <a:t> puts the diary in </a:t>
            </a:r>
            <a:r>
              <a:rPr lang="en-US" dirty="0" err="1" smtClean="0"/>
              <a:t>Emine's</a:t>
            </a:r>
            <a:r>
              <a:rPr lang="en-US" dirty="0" smtClean="0"/>
              <a:t> hand and goes in an unknown direction. Upon the withdrawal of the enemy armies from that region after the Battle of </a:t>
            </a:r>
            <a:r>
              <a:rPr lang="en-US" dirty="0" err="1" smtClean="0"/>
              <a:t>Sakarya</a:t>
            </a:r>
            <a:r>
              <a:rPr lang="en-US" dirty="0" smtClean="0"/>
              <a:t> (1921), the research committee that came to the village to investigate the enemy's cruelty found a notebook among the ruins and charred human bones. This is the notebook he handed over to 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introduction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of all, hello, today I will introduce </a:t>
            </a:r>
            <a:r>
              <a:rPr lang="en-US" dirty="0" err="1" smtClean="0"/>
              <a:t>Yakup</a:t>
            </a:r>
            <a:r>
              <a:rPr lang="en-US" dirty="0" smtClean="0"/>
              <a:t> </a:t>
            </a:r>
            <a:r>
              <a:rPr lang="en-US" dirty="0" err="1" smtClean="0"/>
              <a:t>Kadri</a:t>
            </a:r>
            <a:r>
              <a:rPr lang="en-US" dirty="0" smtClean="0"/>
              <a:t> KARAOSMANOĞLU, who has a tremendous place in Turkish literature. In addition to the books he wrote himself, he draws attention with his being intertwined with the public and being among the people. </a:t>
            </a:r>
            <a:r>
              <a:rPr lang="en-US" dirty="0" err="1" smtClean="0"/>
              <a:t>Yakup</a:t>
            </a:r>
            <a:r>
              <a:rPr lang="en-US" dirty="0" smtClean="0"/>
              <a:t> </a:t>
            </a:r>
            <a:r>
              <a:rPr lang="en-US" dirty="0" err="1" smtClean="0"/>
              <a:t>Kadri</a:t>
            </a:r>
            <a:r>
              <a:rPr lang="en-US" dirty="0" smtClean="0"/>
              <a:t>, who fought with </a:t>
            </a:r>
            <a:r>
              <a:rPr lang="en-US" dirty="0" err="1" smtClean="0"/>
              <a:t>Atatürk</a:t>
            </a:r>
            <a:r>
              <a:rPr lang="en-US" dirty="0" smtClean="0"/>
              <a:t> during the national struggle, will enter politics after this period. </a:t>
            </a:r>
            <a:r>
              <a:rPr lang="tr-TR" dirty="0" smtClean="0"/>
              <a:t>i</a:t>
            </a:r>
            <a:r>
              <a:rPr lang="en-US" dirty="0" smtClean="0"/>
              <a:t>f we get to know him be</a:t>
            </a:r>
            <a:r>
              <a:rPr lang="tr-TR" dirty="0" err="1" smtClean="0"/>
              <a:t>tter</a:t>
            </a:r>
            <a:r>
              <a:rPr lang="tr-TR" dirty="0" smtClean="0"/>
              <a:t> ;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>
                    <a:lumMod val="50000"/>
                  </a:schemeClr>
                </a:solidFill>
              </a:rPr>
              <a:t>biography</a:t>
            </a:r>
            <a:endParaRPr lang="tr-T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86116" y="1554162"/>
            <a:ext cx="5705484" cy="4525963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Y</a:t>
            </a:r>
            <a:r>
              <a:rPr lang="en-US" dirty="0" err="1" smtClean="0"/>
              <a:t>akup</a:t>
            </a:r>
            <a:r>
              <a:rPr lang="en-US" dirty="0" smtClean="0"/>
              <a:t> </a:t>
            </a:r>
            <a:r>
              <a:rPr lang="en-US" dirty="0" err="1" smtClean="0"/>
              <a:t>Kadri</a:t>
            </a:r>
            <a:r>
              <a:rPr lang="en-US" dirty="0" smtClean="0"/>
              <a:t> </a:t>
            </a:r>
            <a:r>
              <a:rPr lang="en-US" dirty="0" err="1" smtClean="0"/>
              <a:t>Karaosmanoğlu</a:t>
            </a:r>
            <a:r>
              <a:rPr lang="en-US" dirty="0" smtClean="0"/>
              <a:t>, was born in </a:t>
            </a:r>
            <a:r>
              <a:rPr lang="en-US" dirty="0" smtClean="0">
                <a:hlinkClick r:id="rId2" tooltip="Cairo"/>
              </a:rPr>
              <a:t>Cairo</a:t>
            </a:r>
            <a:r>
              <a:rPr lang="en-US" dirty="0" smtClean="0"/>
              <a:t> on 27 March 1889. He was the son of </a:t>
            </a:r>
            <a:r>
              <a:rPr lang="en-US" dirty="0" err="1" smtClean="0"/>
              <a:t>Abdülkadir</a:t>
            </a:r>
            <a:r>
              <a:rPr lang="en-US" dirty="0" smtClean="0"/>
              <a:t> </a:t>
            </a:r>
            <a:r>
              <a:rPr lang="en-US" dirty="0" err="1" smtClean="0"/>
              <a:t>Bey</a:t>
            </a:r>
            <a:r>
              <a:rPr lang="en-US" dirty="0" smtClean="0"/>
              <a:t>, a member of the </a:t>
            </a:r>
            <a:r>
              <a:rPr lang="en-US" dirty="0" err="1" smtClean="0">
                <a:hlinkClick r:id="rId3" tooltip="Karaosmanoğlu family"/>
              </a:rPr>
              <a:t>Karaosmanoğlu</a:t>
            </a:r>
            <a:r>
              <a:rPr lang="en-US" dirty="0" smtClean="0">
                <a:hlinkClick r:id="rId3" tooltip="Karaosmanoğlu family"/>
              </a:rPr>
              <a:t> family</a:t>
            </a:r>
            <a:r>
              <a:rPr lang="en-US" dirty="0" smtClean="0"/>
              <a:t> which started to gain a reputation in the 17th century around the </a:t>
            </a:r>
            <a:r>
              <a:rPr lang="en-US" dirty="0" err="1" smtClean="0">
                <a:hlinkClick r:id="rId4" tooltip="Manisa"/>
              </a:rPr>
              <a:t>Manisa</a:t>
            </a:r>
            <a:r>
              <a:rPr lang="en-US" dirty="0" smtClean="0"/>
              <a:t> region. His mother was </a:t>
            </a:r>
            <a:r>
              <a:rPr lang="en-US" dirty="0" err="1" smtClean="0"/>
              <a:t>İkbal</a:t>
            </a:r>
            <a:r>
              <a:rPr lang="en-US" dirty="0" smtClean="0"/>
              <a:t> </a:t>
            </a:r>
            <a:r>
              <a:rPr lang="en-US" dirty="0" err="1" smtClean="0"/>
              <a:t>Hanım</a:t>
            </a:r>
            <a:r>
              <a:rPr lang="en-US" dirty="0" smtClean="0"/>
              <a:t>, a woman in </a:t>
            </a:r>
            <a:r>
              <a:rPr lang="en-US" dirty="0" err="1" smtClean="0"/>
              <a:t>İsmail</a:t>
            </a:r>
            <a:r>
              <a:rPr lang="en-US" dirty="0" smtClean="0"/>
              <a:t> </a:t>
            </a:r>
            <a:r>
              <a:rPr lang="en-US" dirty="0" err="1" smtClean="0"/>
              <a:t>Paşa's</a:t>
            </a:r>
            <a:r>
              <a:rPr lang="en-US" dirty="0" smtClean="0"/>
              <a:t> palace community. Until the age of six, he was raised in Cairo, after which his family moved to their homeland, </a:t>
            </a:r>
            <a:r>
              <a:rPr lang="en-US" dirty="0" err="1" smtClean="0">
                <a:hlinkClick r:id="rId4" tooltip="Manisa"/>
              </a:rPr>
              <a:t>Manisa</a:t>
            </a:r>
            <a:r>
              <a:rPr lang="en-US" dirty="0" smtClean="0"/>
              <a:t>. He completed his primary education in </a:t>
            </a:r>
            <a:r>
              <a:rPr lang="en-US" dirty="0" err="1" smtClean="0"/>
              <a:t>Manisa</a:t>
            </a:r>
            <a:r>
              <a:rPr lang="en-US" dirty="0" smtClean="0"/>
              <a:t>, and in 1903, the family moved to </a:t>
            </a:r>
            <a:r>
              <a:rPr lang="en-US" dirty="0" err="1" smtClean="0">
                <a:hlinkClick r:id="rId5" tooltip="İzmir"/>
              </a:rPr>
              <a:t>İzmir</a:t>
            </a:r>
            <a:r>
              <a:rPr lang="en-US" dirty="0" smtClean="0"/>
              <a:t>.</a:t>
            </a:r>
            <a:endParaRPr lang="tr-TR" dirty="0"/>
          </a:p>
        </p:txBody>
      </p:sp>
      <p:pic>
        <p:nvPicPr>
          <p:cNvPr id="2050" name="Picture 2" descr="C:\Users\ORHAN\Desktop\download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1500174"/>
            <a:ext cx="3006715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>
                    <a:lumMod val="50000"/>
                  </a:schemeClr>
                </a:solidFill>
              </a:rPr>
              <a:t>Biograph</a:t>
            </a:r>
            <a:endParaRPr lang="tr-T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868" y="1571612"/>
            <a:ext cx="5357850" cy="507209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Karaosmanoğlu</a:t>
            </a:r>
            <a:r>
              <a:rPr lang="en-US" dirty="0" smtClean="0"/>
              <a:t> was one of the contributors of </a:t>
            </a:r>
            <a:r>
              <a:rPr lang="en-US" i="1" dirty="0" err="1" smtClean="0">
                <a:hlinkClick r:id="rId2" tooltip="İkdam"/>
              </a:rPr>
              <a:t>İkdam</a:t>
            </a:r>
            <a:r>
              <a:rPr lang="en-US" dirty="0" smtClean="0"/>
              <a:t> during the </a:t>
            </a:r>
            <a:r>
              <a:rPr lang="en-US" dirty="0" smtClean="0">
                <a:hlinkClick r:id="rId3" tooltip="Turkish War of Independence"/>
              </a:rPr>
              <a:t>Turkish War of Independence</a:t>
            </a:r>
            <a:r>
              <a:rPr lang="en-US" dirty="0" smtClean="0"/>
              <a:t> and after the establishment of the </a:t>
            </a:r>
            <a:r>
              <a:rPr lang="en-US" dirty="0" smtClean="0">
                <a:hlinkClick r:id="rId4" tooltip="Republic of Turkey"/>
              </a:rPr>
              <a:t>Republic of Turkey</a:t>
            </a:r>
            <a:r>
              <a:rPr lang="en-US" dirty="0" smtClean="0"/>
              <a:t> in 1923, a representative of </a:t>
            </a:r>
            <a:r>
              <a:rPr lang="en-US" dirty="0" err="1" smtClean="0"/>
              <a:t>Manisa</a:t>
            </a:r>
            <a:r>
              <a:rPr lang="en-US" dirty="0" smtClean="0"/>
              <a:t> to the </a:t>
            </a:r>
            <a:r>
              <a:rPr lang="en-US" dirty="0" smtClean="0">
                <a:hlinkClick r:id="rId5" tooltip="Grand National Assembly of Turkey"/>
              </a:rPr>
              <a:t>Grand National Assembly</a:t>
            </a:r>
            <a:r>
              <a:rPr lang="en-US" dirty="0" smtClean="0"/>
              <a:t> from 1931 to 1934. </a:t>
            </a:r>
            <a:r>
              <a:rPr lang="en-US" dirty="0" err="1" smtClean="0"/>
              <a:t>Karaosmanoğlu</a:t>
            </a:r>
            <a:r>
              <a:rPr lang="en-US" dirty="0" smtClean="0"/>
              <a:t> was the founding editor-in-chief of </a:t>
            </a:r>
            <a:r>
              <a:rPr lang="en-US" i="1" dirty="0" smtClean="0">
                <a:hlinkClick r:id="rId6" tooltip="Tan (newspaper)"/>
              </a:rPr>
              <a:t>Tan newspaper</a:t>
            </a:r>
            <a:r>
              <a:rPr lang="en-US" dirty="0" smtClean="0"/>
              <a:t> which was launched in 1935 and served in the post until 1938.</a:t>
            </a:r>
            <a:r>
              <a:rPr lang="en-US" baseline="30000" dirty="0" smtClean="0">
                <a:hlinkClick r:id="rId7"/>
              </a:rPr>
              <a:t>[2]</a:t>
            </a:r>
            <a:r>
              <a:rPr lang="en-US" dirty="0" smtClean="0"/>
              <a:t> Then until 1955, he served as an ambassador of Turkey in various European and Middle Eastern capitals</a:t>
            </a:r>
            <a:endParaRPr lang="tr-TR" dirty="0"/>
          </a:p>
        </p:txBody>
      </p:sp>
      <p:pic>
        <p:nvPicPr>
          <p:cNvPr id="3074" name="Picture 2" descr="C:\Users\ORHAN\Desktop\image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20" y="1571612"/>
            <a:ext cx="3214710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>
                    <a:lumMod val="50000"/>
                  </a:schemeClr>
                </a:solidFill>
              </a:rPr>
              <a:t>biograph</a:t>
            </a:r>
            <a:endParaRPr lang="tr-T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86116" y="1554162"/>
            <a:ext cx="5705484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Following his return to Turkey, he served as the editor of </a:t>
            </a:r>
            <a:r>
              <a:rPr lang="en-US" i="1" dirty="0" err="1" smtClean="0">
                <a:hlinkClick r:id="rId2" tooltip="Ulus (newspaper)"/>
              </a:rPr>
              <a:t>Ulus</a:t>
            </a:r>
            <a:r>
              <a:rPr lang="en-US" dirty="0" smtClean="0"/>
              <a:t> in 1957. In 1961, he was a representative of the constituent assembly of the </a:t>
            </a:r>
            <a:r>
              <a:rPr lang="en-US" dirty="0" smtClean="0">
                <a:hlinkClick r:id="rId3" tooltip="National Unity Committee"/>
              </a:rPr>
              <a:t>National Unity Committee</a:t>
            </a:r>
            <a:r>
              <a:rPr lang="en-US" dirty="0" smtClean="0"/>
              <a:t> following the </a:t>
            </a:r>
            <a:r>
              <a:rPr lang="en-US" dirty="0" smtClean="0">
                <a:hlinkClick r:id="rId4" tooltip="1960 Turkish coup d'état"/>
              </a:rPr>
              <a:t>1960 coup d'état</a:t>
            </a:r>
            <a:r>
              <a:rPr lang="en-US" dirty="0" smtClean="0"/>
              <a:t>. His last political position was again as a representative of </a:t>
            </a:r>
            <a:r>
              <a:rPr lang="en-US" dirty="0" err="1" smtClean="0"/>
              <a:t>Manisa</a:t>
            </a:r>
            <a:r>
              <a:rPr lang="en-US" dirty="0" smtClean="0"/>
              <a:t> to the Grand National Assembly from 1961 to 1965. In 1966, he was elected chairman of the </a:t>
            </a:r>
            <a:r>
              <a:rPr lang="en-US" dirty="0" err="1" smtClean="0">
                <a:hlinkClick r:id="rId5" tooltip="Anadolu Agency"/>
              </a:rPr>
              <a:t>Anadolu</a:t>
            </a:r>
            <a:r>
              <a:rPr lang="en-US" dirty="0" smtClean="0">
                <a:hlinkClick r:id="rId5" tooltip="Anadolu Agency"/>
              </a:rPr>
              <a:t> Agency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Yakup</a:t>
            </a:r>
            <a:r>
              <a:rPr lang="en-US" dirty="0" smtClean="0"/>
              <a:t> </a:t>
            </a:r>
            <a:r>
              <a:rPr lang="en-US" dirty="0" err="1" smtClean="0"/>
              <a:t>Kadri</a:t>
            </a:r>
            <a:r>
              <a:rPr lang="en-US" dirty="0" smtClean="0"/>
              <a:t> </a:t>
            </a:r>
            <a:r>
              <a:rPr lang="en-US" dirty="0" err="1" smtClean="0"/>
              <a:t>Karaosmanoğlu</a:t>
            </a:r>
            <a:r>
              <a:rPr lang="en-US" dirty="0" smtClean="0"/>
              <a:t> died at the </a:t>
            </a:r>
            <a:r>
              <a:rPr lang="en-US" dirty="0" err="1" smtClean="0">
                <a:hlinkClick r:id="rId6" tooltip="Gülhane Military Medical Academy"/>
              </a:rPr>
              <a:t>Gülhane</a:t>
            </a:r>
            <a:r>
              <a:rPr lang="en-US" dirty="0" smtClean="0">
                <a:hlinkClick r:id="rId6" tooltip="Gülhane Military Medical Academy"/>
              </a:rPr>
              <a:t> Military Medical Academy</a:t>
            </a:r>
            <a:r>
              <a:rPr lang="en-US" dirty="0" smtClean="0"/>
              <a:t> in Ankara on 13 December 1974. He was buried next to his mother's tomb in </a:t>
            </a:r>
            <a:r>
              <a:rPr lang="en-US" dirty="0" err="1" smtClean="0">
                <a:hlinkClick r:id="rId7" tooltip="Yahya Efendi Cemetery (page does not exist)"/>
              </a:rPr>
              <a:t>Yahya</a:t>
            </a:r>
            <a:r>
              <a:rPr lang="en-US" dirty="0" smtClean="0">
                <a:hlinkClick r:id="rId7" tooltip="Yahya Efendi Cemetery (page does not exist)"/>
              </a:rPr>
              <a:t> </a:t>
            </a:r>
            <a:r>
              <a:rPr lang="en-US" dirty="0" err="1" smtClean="0">
                <a:hlinkClick r:id="rId7" tooltip="Yahya Efendi Cemetery (page does not exist)"/>
              </a:rPr>
              <a:t>Efendi</a:t>
            </a:r>
            <a:r>
              <a:rPr lang="en-US" dirty="0" smtClean="0">
                <a:hlinkClick r:id="rId7" tooltip="Yahya Efendi Cemetery (page does not exist)"/>
              </a:rPr>
              <a:t> Cemetery</a:t>
            </a:r>
            <a:r>
              <a:rPr lang="en-US" dirty="0" smtClean="0"/>
              <a:t> [</a:t>
            </a:r>
            <a:r>
              <a:rPr lang="en-US" dirty="0" err="1" smtClean="0">
                <a:hlinkClick r:id="rId8" tooltip="tr:Yahya Efendi Tekkesi"/>
              </a:rPr>
              <a:t>tr</a:t>
            </a:r>
            <a:r>
              <a:rPr lang="en-US" dirty="0" smtClean="0"/>
              <a:t>] in </a:t>
            </a:r>
            <a:r>
              <a:rPr lang="en-US" dirty="0" smtClean="0">
                <a:hlinkClick r:id="rId9" tooltip="Istanbul"/>
              </a:rPr>
              <a:t>Istanbul</a:t>
            </a:r>
            <a:r>
              <a:rPr lang="en-US" dirty="0" smtClean="0"/>
              <a:t>.</a:t>
            </a:r>
            <a:r>
              <a:rPr lang="en-US" baseline="30000" dirty="0" smtClean="0">
                <a:hlinkClick r:id="rId10"/>
              </a:rPr>
              <a:t>[1]</a:t>
            </a:r>
            <a:endParaRPr lang="en-US" dirty="0" smtClean="0"/>
          </a:p>
          <a:p>
            <a:endParaRPr lang="tr-TR" dirty="0"/>
          </a:p>
        </p:txBody>
      </p:sp>
      <p:pic>
        <p:nvPicPr>
          <p:cNvPr id="4098" name="Picture 2" descr="C:\Users\ORHAN\Desktop\download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0038" y="1500174"/>
            <a:ext cx="2700326" cy="41434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works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00430" y="1554162"/>
            <a:ext cx="5491170" cy="530383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Yakup</a:t>
            </a:r>
            <a:r>
              <a:rPr lang="en-US" dirty="0" smtClean="0"/>
              <a:t> </a:t>
            </a:r>
            <a:r>
              <a:rPr lang="en-US" dirty="0" err="1" smtClean="0"/>
              <a:t>Kadri's</a:t>
            </a:r>
            <a:r>
              <a:rPr lang="en-US" dirty="0" smtClean="0"/>
              <a:t> first work was published in 1913. His </a:t>
            </a:r>
            <a:r>
              <a:rPr lang="en-US" dirty="0" smtClean="0">
                <a:hlinkClick r:id="rId2" tooltip="Novel"/>
              </a:rPr>
              <a:t>novel</a:t>
            </a:r>
            <a:r>
              <a:rPr lang="en-US" dirty="0" smtClean="0"/>
              <a:t> </a:t>
            </a:r>
            <a:r>
              <a:rPr lang="en-US" i="1" dirty="0" err="1" smtClean="0">
                <a:hlinkClick r:id="rId3" tooltip="Yaban"/>
              </a:rPr>
              <a:t>Yaban</a:t>
            </a:r>
            <a:r>
              <a:rPr lang="en-US" dirty="0" smtClean="0"/>
              <a:t> (</a:t>
            </a:r>
            <a:r>
              <a:rPr lang="en-US" i="1" dirty="0" smtClean="0"/>
              <a:t>Stranger</a:t>
            </a:r>
            <a:r>
              <a:rPr lang="en-US" dirty="0" smtClean="0"/>
              <a:t>, </a:t>
            </a:r>
            <a:r>
              <a:rPr lang="en-US" dirty="0" smtClean="0">
                <a:hlinkClick r:id="rId4" tooltip="1932 in literature"/>
              </a:rPr>
              <a:t>1932</a:t>
            </a:r>
            <a:r>
              <a:rPr lang="en-US" dirty="0" smtClean="0"/>
              <a:t>) depicts the bitter experiences of a Turkish intellectual, </a:t>
            </a:r>
            <a:r>
              <a:rPr lang="en-US" dirty="0" err="1" smtClean="0"/>
              <a:t>Ahmet</a:t>
            </a:r>
            <a:r>
              <a:rPr lang="en-US" dirty="0" smtClean="0"/>
              <a:t> </a:t>
            </a:r>
            <a:r>
              <a:rPr lang="en-US" dirty="0" err="1" smtClean="0"/>
              <a:t>Celal</a:t>
            </a:r>
            <a:r>
              <a:rPr lang="en-US" dirty="0" smtClean="0"/>
              <a:t>, in the countryside after losing his arm in the </a:t>
            </a:r>
            <a:r>
              <a:rPr lang="en-US" dirty="0" smtClean="0">
                <a:hlinkClick r:id="rId5" tooltip="Battle of Gallipoli"/>
              </a:rPr>
              <a:t>Battle of Gallipoli</a:t>
            </a:r>
            <a:r>
              <a:rPr lang="en-US" dirty="0" smtClean="0"/>
              <a:t>. Though categorized as naturalist, the novel has a romantic, anti-pastoral quality.</a:t>
            </a:r>
          </a:p>
          <a:p>
            <a:r>
              <a:rPr lang="en-US" dirty="0" smtClean="0"/>
              <a:t>His novel </a:t>
            </a:r>
            <a:r>
              <a:rPr lang="en-US" i="1" dirty="0" smtClean="0"/>
              <a:t>Panorama</a:t>
            </a:r>
            <a:r>
              <a:rPr lang="en-US" dirty="0" smtClean="0"/>
              <a:t> analyzes the political, social, and economical changes during the transition period from the </a:t>
            </a:r>
            <a:r>
              <a:rPr lang="en-US" dirty="0" smtClean="0">
                <a:hlinkClick r:id="rId6" tooltip="Ottoman Empire"/>
              </a:rPr>
              <a:t>Ottoman Empire</a:t>
            </a:r>
            <a:r>
              <a:rPr lang="en-US" dirty="0" smtClean="0"/>
              <a:t> to the </a:t>
            </a:r>
            <a:r>
              <a:rPr lang="en-US" dirty="0" smtClean="0">
                <a:hlinkClick r:id="rId7" tooltip="Turkey"/>
              </a:rPr>
              <a:t>modern Republic of Turkey</a:t>
            </a:r>
            <a:r>
              <a:rPr lang="en-US" dirty="0" smtClean="0"/>
              <a:t>. It is considered to be a "generation novel" as the story is based on the lives of several generations of the same family during this transitional period.</a:t>
            </a:r>
          </a:p>
          <a:p>
            <a:endParaRPr lang="tr-TR" dirty="0"/>
          </a:p>
        </p:txBody>
      </p:sp>
      <p:pic>
        <p:nvPicPr>
          <p:cNvPr id="5122" name="Picture 2" descr="C:\Users\ORHAN\Desktop\images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20" y="1357298"/>
            <a:ext cx="3000396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accent4">
                    <a:lumMod val="50000"/>
                  </a:schemeClr>
                </a:solidFill>
              </a:rPr>
              <a:t>bibliography</a:t>
            </a:r>
            <a:endParaRPr lang="tr-T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Bibliography</a:t>
            </a:r>
            <a:endParaRPr lang="tr-TR" dirty="0" smtClean="0"/>
          </a:p>
          <a:p>
            <a:r>
              <a:rPr lang="tr-TR" dirty="0" smtClean="0"/>
              <a:t>"</a:t>
            </a:r>
            <a:r>
              <a:rPr lang="tr-TR" i="1" dirty="0" smtClean="0"/>
              <a:t>Bir Serencam</a:t>
            </a:r>
            <a:r>
              <a:rPr lang="tr-TR" dirty="0" smtClean="0"/>
              <a:t>" (An </a:t>
            </a:r>
            <a:r>
              <a:rPr lang="tr-TR" dirty="0" err="1" smtClean="0"/>
              <a:t>Event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) (1913)</a:t>
            </a:r>
          </a:p>
          <a:p>
            <a:r>
              <a:rPr lang="tr-TR" dirty="0" smtClean="0"/>
              <a:t>"</a:t>
            </a:r>
            <a:r>
              <a:rPr lang="tr-TR" i="1" dirty="0" smtClean="0"/>
              <a:t>Kiralık Konak</a:t>
            </a:r>
            <a:r>
              <a:rPr lang="tr-TR" dirty="0" smtClean="0"/>
              <a:t>"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Rented</a:t>
            </a:r>
            <a:r>
              <a:rPr lang="tr-TR" dirty="0" smtClean="0"/>
              <a:t> </a:t>
            </a:r>
            <a:r>
              <a:rPr lang="tr-TR" dirty="0" err="1" smtClean="0"/>
              <a:t>Mansion</a:t>
            </a:r>
            <a:r>
              <a:rPr lang="tr-TR" dirty="0" smtClean="0"/>
              <a:t>) (1922)</a:t>
            </a:r>
          </a:p>
          <a:p>
            <a:r>
              <a:rPr lang="tr-TR" dirty="0" smtClean="0"/>
              <a:t>"</a:t>
            </a:r>
            <a:r>
              <a:rPr lang="tr-TR" i="1" dirty="0" smtClean="0"/>
              <a:t>Nur Baba</a:t>
            </a:r>
            <a:r>
              <a:rPr lang="tr-TR" dirty="0" smtClean="0"/>
              <a:t>" (Baba Nur) (1922)</a:t>
            </a:r>
          </a:p>
          <a:p>
            <a:r>
              <a:rPr lang="tr-TR" dirty="0" smtClean="0"/>
              <a:t>"</a:t>
            </a:r>
            <a:r>
              <a:rPr lang="tr-TR" i="1" dirty="0" smtClean="0"/>
              <a:t>Rahmet</a:t>
            </a:r>
            <a:r>
              <a:rPr lang="tr-TR" dirty="0" smtClean="0"/>
              <a:t>" (</a:t>
            </a:r>
            <a:r>
              <a:rPr lang="tr-TR" dirty="0" err="1" smtClean="0"/>
              <a:t>Mercy</a:t>
            </a:r>
            <a:r>
              <a:rPr lang="tr-TR" dirty="0" smtClean="0"/>
              <a:t>) (1923)</a:t>
            </a:r>
          </a:p>
          <a:p>
            <a:r>
              <a:rPr lang="tr-TR" dirty="0" smtClean="0"/>
              <a:t>"</a:t>
            </a:r>
            <a:r>
              <a:rPr lang="tr-TR" i="1" dirty="0" smtClean="0"/>
              <a:t>Hüküm Gecesi</a:t>
            </a:r>
            <a:r>
              <a:rPr lang="tr-TR" dirty="0" smtClean="0"/>
              <a:t>" (</a:t>
            </a:r>
            <a:r>
              <a:rPr lang="tr-TR" dirty="0" err="1" smtClean="0"/>
              <a:t>Night</a:t>
            </a:r>
            <a:r>
              <a:rPr lang="tr-TR" dirty="0" smtClean="0"/>
              <a:t> of </a:t>
            </a:r>
            <a:r>
              <a:rPr lang="tr-TR" dirty="0" err="1" smtClean="0"/>
              <a:t>Verdict</a:t>
            </a:r>
            <a:r>
              <a:rPr lang="tr-TR" dirty="0" smtClean="0"/>
              <a:t>) (1927)</a:t>
            </a:r>
          </a:p>
          <a:p>
            <a:r>
              <a:rPr lang="tr-TR" dirty="0" smtClean="0"/>
              <a:t>"</a:t>
            </a:r>
            <a:r>
              <a:rPr lang="tr-TR" i="1" dirty="0" err="1" smtClean="0"/>
              <a:t>Sodom</a:t>
            </a:r>
            <a:r>
              <a:rPr lang="tr-TR" i="1" dirty="0" smtClean="0"/>
              <a:t> ve </a:t>
            </a:r>
            <a:r>
              <a:rPr lang="tr-TR" i="1" dirty="0" err="1" smtClean="0"/>
              <a:t>Gomore</a:t>
            </a:r>
            <a:r>
              <a:rPr lang="tr-TR" dirty="0" smtClean="0"/>
              <a:t>" (</a:t>
            </a:r>
            <a:r>
              <a:rPr lang="tr-TR" dirty="0" err="1" smtClean="0"/>
              <a:t>Sodom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Gomorrah</a:t>
            </a:r>
            <a:r>
              <a:rPr lang="tr-TR" dirty="0" smtClean="0"/>
              <a:t>) (1928)</a:t>
            </a:r>
          </a:p>
          <a:p>
            <a:r>
              <a:rPr lang="tr-TR" dirty="0" smtClean="0"/>
              <a:t>"</a:t>
            </a:r>
            <a:r>
              <a:rPr lang="tr-TR" i="1" dirty="0" smtClean="0">
                <a:hlinkClick r:id="rId2" tooltip="Yaban"/>
              </a:rPr>
              <a:t>Yaban</a:t>
            </a:r>
            <a:r>
              <a:rPr lang="tr-TR" dirty="0" smtClean="0"/>
              <a:t>" (A </a:t>
            </a:r>
            <a:r>
              <a:rPr lang="tr-TR" dirty="0" err="1" smtClean="0"/>
              <a:t>Wild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) (1932)</a:t>
            </a:r>
          </a:p>
          <a:p>
            <a:r>
              <a:rPr lang="tr-TR" dirty="0" smtClean="0"/>
              <a:t>"</a:t>
            </a:r>
            <a:r>
              <a:rPr lang="tr-TR" i="1" dirty="0" smtClean="0"/>
              <a:t>Ankara</a:t>
            </a:r>
            <a:r>
              <a:rPr lang="tr-TR" dirty="0" smtClean="0"/>
              <a:t>" (1934)</a:t>
            </a:r>
          </a:p>
          <a:p>
            <a:r>
              <a:rPr lang="tr-TR" dirty="0" smtClean="0"/>
              <a:t>"</a:t>
            </a:r>
            <a:r>
              <a:rPr lang="tr-TR" i="1" dirty="0" smtClean="0"/>
              <a:t>Ahmet Haşim</a:t>
            </a:r>
            <a:r>
              <a:rPr lang="tr-TR" dirty="0" smtClean="0"/>
              <a:t>" (1934)</a:t>
            </a:r>
          </a:p>
          <a:p>
            <a:r>
              <a:rPr lang="tr-TR" dirty="0" smtClean="0"/>
              <a:t>"</a:t>
            </a:r>
            <a:r>
              <a:rPr lang="tr-TR" i="1" dirty="0" smtClean="0"/>
              <a:t>Bir Sürgün</a:t>
            </a:r>
            <a:r>
              <a:rPr lang="tr-TR" dirty="0" smtClean="0"/>
              <a:t>" (An </a:t>
            </a:r>
            <a:r>
              <a:rPr lang="tr-TR" dirty="0" err="1" smtClean="0"/>
              <a:t>Exile</a:t>
            </a:r>
            <a:r>
              <a:rPr lang="tr-TR" dirty="0" smtClean="0"/>
              <a:t> ) (1937)</a:t>
            </a:r>
          </a:p>
          <a:p>
            <a:r>
              <a:rPr lang="tr-TR" dirty="0" smtClean="0"/>
              <a:t>"</a:t>
            </a:r>
            <a:r>
              <a:rPr lang="tr-TR" i="1" dirty="0" smtClean="0"/>
              <a:t>Atatürk</a:t>
            </a:r>
            <a:r>
              <a:rPr lang="tr-TR" dirty="0" smtClean="0"/>
              <a:t>" (1946)</a:t>
            </a:r>
          </a:p>
          <a:p>
            <a:r>
              <a:rPr lang="tr-TR" dirty="0" smtClean="0"/>
              <a:t>"</a:t>
            </a:r>
            <a:r>
              <a:rPr lang="tr-TR" i="1" dirty="0" smtClean="0"/>
              <a:t>Panorama 1</a:t>
            </a:r>
            <a:r>
              <a:rPr lang="tr-TR" dirty="0" smtClean="0"/>
              <a:t>" (1950)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famous</a:t>
            </a:r>
            <a:r>
              <a:rPr lang="tr-TR" dirty="0" smtClean="0"/>
              <a:t>  </a:t>
            </a:r>
            <a:r>
              <a:rPr lang="tr-TR" dirty="0" err="1" smtClean="0"/>
              <a:t>work</a:t>
            </a:r>
            <a:r>
              <a:rPr lang="tr-TR" dirty="0" smtClean="0"/>
              <a:t> 	“yaban’’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357554" y="1500174"/>
            <a:ext cx="5786446" cy="51435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 village in Central Anatolia during the National Struggle. </a:t>
            </a:r>
            <a:r>
              <a:rPr lang="en-US" dirty="0" err="1" smtClean="0"/>
              <a:t>Ahmet</a:t>
            </a:r>
            <a:r>
              <a:rPr lang="en-US" dirty="0" smtClean="0"/>
              <a:t> </a:t>
            </a:r>
            <a:r>
              <a:rPr lang="en-US" dirty="0" err="1" smtClean="0"/>
              <a:t>Celal</a:t>
            </a:r>
            <a:r>
              <a:rPr lang="en-US" dirty="0" smtClean="0"/>
              <a:t>, who carries the extensions of the socio-psychological characteristics of the </a:t>
            </a:r>
            <a:r>
              <a:rPr lang="en-US" dirty="0" err="1" smtClean="0"/>
              <a:t>Tanzimat</a:t>
            </a:r>
            <a:r>
              <a:rPr lang="en-US" dirty="0" smtClean="0"/>
              <a:t> intellectual. Typical intellectual who sees himself as a savior, who has made it his duty to educate (or dedicate) the people, and become "alien" as a result of the conflict between the reality he has created in his mind and the reality he has experienced.</a:t>
            </a:r>
            <a:endParaRPr lang="tr-TR" dirty="0"/>
          </a:p>
        </p:txBody>
      </p:sp>
      <p:pic>
        <p:nvPicPr>
          <p:cNvPr id="6146" name="Picture 2" descr="C:\Users\ORHAN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3214710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Novel</a:t>
            </a:r>
            <a:r>
              <a:rPr lang="tr-TR" dirty="0" smtClean="0"/>
              <a:t> </a:t>
            </a:r>
            <a:r>
              <a:rPr lang="tr-TR" dirty="0" err="1" smtClean="0"/>
              <a:t>summery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00430" y="1571612"/>
            <a:ext cx="5491170" cy="471490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Ahmet</a:t>
            </a:r>
            <a:r>
              <a:rPr lang="en-US" dirty="0" smtClean="0"/>
              <a:t> </a:t>
            </a:r>
            <a:r>
              <a:rPr lang="en-US" dirty="0" err="1" smtClean="0"/>
              <a:t>Celal</a:t>
            </a:r>
            <a:r>
              <a:rPr lang="en-US" dirty="0" smtClean="0"/>
              <a:t>, who participated in the First World War as a reserve officer, returns by losing one arm in this war. When Istanbul was occupied, he obeyed the invitation of his </a:t>
            </a:r>
            <a:r>
              <a:rPr lang="tr-TR" dirty="0" err="1" smtClean="0"/>
              <a:t>command</a:t>
            </a:r>
            <a:r>
              <a:rPr lang="en-US" dirty="0" smtClean="0"/>
              <a:t>, </a:t>
            </a:r>
            <a:r>
              <a:rPr lang="en-US" dirty="0" err="1" smtClean="0"/>
              <a:t>Mehmet</a:t>
            </a:r>
            <a:r>
              <a:rPr lang="en-US" dirty="0" smtClean="0"/>
              <a:t> Ali, and went to his village on the shore of </a:t>
            </a:r>
            <a:r>
              <a:rPr lang="en-US" dirty="0" err="1" smtClean="0"/>
              <a:t>Porsuk</a:t>
            </a:r>
            <a:r>
              <a:rPr lang="en-US" dirty="0" smtClean="0"/>
              <a:t> Stream. But his mind is on the ongoing war. In the village, he monitors the developments by bringing a newspaper every day. Whenever he gets the chance, he tells the villagers the importance of the developments.</a:t>
            </a:r>
            <a:endParaRPr lang="tr-TR" dirty="0"/>
          </a:p>
        </p:txBody>
      </p:sp>
      <p:pic>
        <p:nvPicPr>
          <p:cNvPr id="1026" name="Picture 2" descr="C:\Users\ORHAN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2857520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97</TotalTime>
  <Words>681</Words>
  <Application>Microsoft Office PowerPoint</Application>
  <PresentationFormat>Ekran Gösterisi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Gezinti</vt:lpstr>
      <vt:lpstr>Yakup Kadri Karaosmanoğlu</vt:lpstr>
      <vt:lpstr>introduction</vt:lpstr>
      <vt:lpstr>biography</vt:lpstr>
      <vt:lpstr>Biograph</vt:lpstr>
      <vt:lpstr>biograph</vt:lpstr>
      <vt:lpstr>works</vt:lpstr>
      <vt:lpstr>bibliography</vt:lpstr>
      <vt:lpstr>Most famous  work  “yaban’’</vt:lpstr>
      <vt:lpstr>Novel summery</vt:lpstr>
      <vt:lpstr>Novel summery</vt:lpstr>
      <vt:lpstr>Novel summery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ORHAN</dc:creator>
  <cp:lastModifiedBy>ORHAN</cp:lastModifiedBy>
  <cp:revision>11</cp:revision>
  <dcterms:created xsi:type="dcterms:W3CDTF">2023-02-21T17:29:15Z</dcterms:created>
  <dcterms:modified xsi:type="dcterms:W3CDTF">2023-02-28T19:31:22Z</dcterms:modified>
</cp:coreProperties>
</file>