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67" r:id="rId6"/>
    <p:sldId id="259" r:id="rId7"/>
    <p:sldId id="260" r:id="rId8"/>
    <p:sldId id="268" r:id="rId9"/>
    <p:sldId id="266" r:id="rId10"/>
    <p:sldId id="261" r:id="rId11"/>
    <p:sldId id="262" r:id="rId12"/>
    <p:sldId id="269" r:id="rId13"/>
    <p:sldId id="271" r:id="rId14"/>
    <p:sldId id="263" r:id="rId15"/>
    <p:sldId id="264"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p:cViewPr>
        <p:scale>
          <a:sx n="64" d="100"/>
          <a:sy n="64" d="100"/>
        </p:scale>
        <p:origin x="-1590"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Başlık"/>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tr-TR" smtClean="0"/>
              <a:t>Asıl başlık stili için tıklatın</a:t>
            </a:r>
            <a:endParaRPr kumimoji="0"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10" name="9 Veri Yer Tutucusu"/>
          <p:cNvSpPr>
            <a:spLocks noGrp="1"/>
          </p:cNvSpPr>
          <p:nvPr>
            <p:ph type="dt" sz="half" idx="10"/>
          </p:nvPr>
        </p:nvSpPr>
        <p:spPr>
          <a:xfrm>
            <a:off x="5562600" y="6509004"/>
            <a:ext cx="3002280" cy="274320"/>
          </a:xfrm>
        </p:spPr>
        <p:txBody>
          <a:bodyPr vert="horz" rtlCol="0"/>
          <a:lstStyle>
            <a:extLst/>
          </a:lstStyle>
          <a:p>
            <a:fld id="{8E38E512-EA8F-4FEC-9395-4BA3BE1D968B}" type="datetimeFigureOut">
              <a:rPr lang="tr-TR" smtClean="0"/>
              <a:t>2.03.2023</a:t>
            </a:fld>
            <a:endParaRPr lang="tr-TR"/>
          </a:p>
        </p:txBody>
      </p:sp>
      <p:sp>
        <p:nvSpPr>
          <p:cNvPr id="11" name="10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055C34-641F-444E-83D5-D4843E111DAF}" type="slidenum">
              <a:rPr lang="tr-TR" smtClean="0"/>
              <a:t>‹#›</a:t>
            </a:fld>
            <a:endParaRPr lang="tr-TR"/>
          </a:p>
        </p:txBody>
      </p:sp>
      <p:sp>
        <p:nvSpPr>
          <p:cNvPr id="12" name="11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E38E512-EA8F-4FEC-9395-4BA3BE1D968B}" type="datetimeFigureOut">
              <a:rPr lang="tr-TR" smtClean="0"/>
              <a:t>2.03.2023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DC055C34-641F-444E-83D5-D4843E111DA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E38E512-EA8F-4FEC-9395-4BA3BE1D968B}" type="datetimeFigureOut">
              <a:rPr lang="tr-TR" smtClean="0"/>
              <a:t>2.03.2023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DC055C34-641F-444E-83D5-D4843E111DA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8E38E512-EA8F-4FEC-9395-4BA3BE1D968B}" type="datetimeFigureOut">
              <a:rPr lang="tr-TR" smtClean="0"/>
              <a:t>2.03.2023</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DC055C34-641F-444E-83D5-D4843E111DA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7" name="6 Dikdörtgen"/>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a:xfrm>
            <a:off x="5562600" y="6513670"/>
            <a:ext cx="3002280" cy="274320"/>
          </a:xfrm>
        </p:spPr>
        <p:txBody>
          <a:bodyPr vert="horz" rtlCol="0"/>
          <a:lstStyle>
            <a:extLst/>
          </a:lstStyle>
          <a:p>
            <a:fld id="{8E38E512-EA8F-4FEC-9395-4BA3BE1D968B}" type="datetimeFigureOut">
              <a:rPr lang="tr-TR" smtClean="0"/>
              <a:t>2.03.2023</a:t>
            </a:fld>
            <a:endParaRPr lang="tr-TR"/>
          </a:p>
        </p:txBody>
      </p:sp>
      <p:sp>
        <p:nvSpPr>
          <p:cNvPr id="9" name="8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055C34-641F-444E-83D5-D4843E111DAF}" type="slidenum">
              <a:rPr lang="tr-TR" smtClean="0"/>
              <a:t>‹#›</a:t>
            </a:fld>
            <a:endParaRPr lang="tr-TR"/>
          </a:p>
        </p:txBody>
      </p:sp>
      <p:sp>
        <p:nvSpPr>
          <p:cNvPr id="10" name="9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8E38E512-EA8F-4FEC-9395-4BA3BE1D968B}" type="datetimeFigureOut">
              <a:rPr lang="tr-TR" smtClean="0"/>
              <a:t>2.03.2023</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a:xfrm>
            <a:off x="8641080" y="6514568"/>
            <a:ext cx="464288" cy="274320"/>
          </a:xfrm>
        </p:spPr>
        <p:txBody>
          <a:bodyPr/>
          <a:lstStyle>
            <a:extLst/>
          </a:lstStyle>
          <a:p>
            <a:fld id="{DC055C34-641F-444E-83D5-D4843E111DAF}" type="slidenum">
              <a:rPr lang="tr-TR" smtClean="0"/>
              <a:t>‹#›</a:t>
            </a:fld>
            <a:endParaRPr lang="tr-TR"/>
          </a:p>
        </p:txBody>
      </p:sp>
      <p:sp>
        <p:nvSpPr>
          <p:cNvPr id="10" name="9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9 Dikdörtgen"/>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Dikdörtgen"/>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Başlık"/>
          <p:cNvSpPr>
            <a:spLocks noGrp="1"/>
          </p:cNvSpPr>
          <p:nvPr>
            <p:ph type="title"/>
          </p:nvPr>
        </p:nvSpPr>
        <p:spPr>
          <a:xfrm>
            <a:off x="457200" y="251948"/>
            <a:ext cx="8229600"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8E38E512-EA8F-4FEC-9395-4BA3BE1D968B}" type="datetimeFigureOut">
              <a:rPr lang="tr-TR" smtClean="0"/>
              <a:t>2.03.2023</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a:xfrm>
            <a:off x="8641080" y="6514568"/>
            <a:ext cx="464288" cy="274320"/>
          </a:xfrm>
        </p:spPr>
        <p:txBody>
          <a:bodyPr/>
          <a:lstStyle>
            <a:extLst/>
          </a:lstStyle>
          <a:p>
            <a:fld id="{DC055C34-641F-444E-83D5-D4843E111DA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218"/>
            <a:ext cx="8229600"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8E38E512-EA8F-4FEC-9395-4BA3BE1D968B}" type="datetimeFigureOut">
              <a:rPr lang="tr-TR" smtClean="0"/>
              <a:t>2.03.2023</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DC055C34-641F-444E-83D5-D4843E111DAF}" type="slidenum">
              <a:rPr lang="tr-TR" smtClean="0"/>
              <a:t>‹#›</a:t>
            </a:fld>
            <a:endParaRPr lang="tr-TR"/>
          </a:p>
        </p:txBody>
      </p:sp>
      <p:sp>
        <p:nvSpPr>
          <p:cNvPr id="7" name="6 Dikdörtgen"/>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8E38E512-EA8F-4FEC-9395-4BA3BE1D968B}" type="datetimeFigureOut">
              <a:rPr lang="tr-TR" smtClean="0"/>
              <a:t>2.03.2023</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DC055C34-641F-444E-83D5-D4843E111DA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8" name="7 Dikdörtgen"/>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4963136" y="304800"/>
            <a:ext cx="3931920" cy="762000"/>
          </a:xfrm>
        </p:spPr>
        <p:txBody>
          <a:bodyPr anchor="b"/>
          <a:lstStyle>
            <a:lvl1pPr marL="0" algn="r">
              <a:buNone/>
              <a:defRPr sz="2000" b="1"/>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9" name="8 Veri Yer Tutucusu"/>
          <p:cNvSpPr>
            <a:spLocks noGrp="1"/>
          </p:cNvSpPr>
          <p:nvPr>
            <p:ph type="dt" sz="half" idx="10"/>
          </p:nvPr>
        </p:nvSpPr>
        <p:spPr>
          <a:xfrm>
            <a:off x="5562600" y="6513670"/>
            <a:ext cx="3002280" cy="274320"/>
          </a:xfrm>
        </p:spPr>
        <p:txBody>
          <a:bodyPr vert="horz" rtlCol="0"/>
          <a:lstStyle>
            <a:extLst/>
          </a:lstStyle>
          <a:p>
            <a:fld id="{8E38E512-EA8F-4FEC-9395-4BA3BE1D968B}" type="datetimeFigureOut">
              <a:rPr lang="tr-TR" smtClean="0"/>
              <a:t>2.03.2023</a:t>
            </a:fld>
            <a:endParaRPr lang="tr-TR"/>
          </a:p>
        </p:txBody>
      </p:sp>
      <p:sp>
        <p:nvSpPr>
          <p:cNvPr id="10" name="9 Slayt Numarası Yer Tutucusu"/>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C055C34-641F-444E-83D5-D4843E111DAF}" type="slidenum">
              <a:rPr lang="tr-TR" smtClean="0"/>
              <a:t>‹#›</a:t>
            </a:fld>
            <a:endParaRPr lang="tr-TR"/>
          </a:p>
        </p:txBody>
      </p:sp>
      <p:sp>
        <p:nvSpPr>
          <p:cNvPr id="11" name="10 Altbilgi Yer Tutucusu"/>
          <p:cNvSpPr>
            <a:spLocks noGrp="1"/>
          </p:cNvSpPr>
          <p:nvPr>
            <p:ph type="ftr" sz="quarter" idx="12"/>
          </p:nvPr>
        </p:nvSpPr>
        <p:spPr>
          <a:xfrm>
            <a:off x="1600200" y="6513670"/>
            <a:ext cx="3907464" cy="274320"/>
          </a:xfrm>
        </p:spPr>
        <p:txBody>
          <a:bodyPr vert="horz" rtlCol="0"/>
          <a:lstStyle>
            <a:extLst/>
          </a:lstStyle>
          <a:p>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nchor="b"/>
          <a:lstStyle>
            <a:lvl1pPr marL="0" algn="r">
              <a:buNone/>
              <a:defRPr sz="2000" b="1"/>
            </a:lvl1pPr>
            <a:extLst/>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8" name="7 Veri Yer Tutucusu"/>
          <p:cNvSpPr>
            <a:spLocks noGrp="1"/>
          </p:cNvSpPr>
          <p:nvPr>
            <p:ph type="dt" sz="half" idx="10"/>
          </p:nvPr>
        </p:nvSpPr>
        <p:spPr>
          <a:xfrm>
            <a:off x="5562600" y="6509004"/>
            <a:ext cx="3002280" cy="274320"/>
          </a:xfrm>
        </p:spPr>
        <p:txBody>
          <a:bodyPr vert="horz" rtlCol="0"/>
          <a:lstStyle>
            <a:extLst/>
          </a:lstStyle>
          <a:p>
            <a:fld id="{8E38E512-EA8F-4FEC-9395-4BA3BE1D968B}" type="datetimeFigureOut">
              <a:rPr lang="tr-TR" smtClean="0"/>
              <a:t>2.03.2023</a:t>
            </a:fld>
            <a:endParaRPr lang="tr-TR"/>
          </a:p>
        </p:txBody>
      </p:sp>
      <p:sp>
        <p:nvSpPr>
          <p:cNvPr id="9" name="8 Slayt Numarası Yer Tutucusu"/>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C055C34-641F-444E-83D5-D4843E111DAF}" type="slidenum">
              <a:rPr lang="tr-TR" smtClean="0"/>
              <a:t>‹#›</a:t>
            </a:fld>
            <a:endParaRPr lang="tr-TR"/>
          </a:p>
        </p:txBody>
      </p:sp>
      <p:sp>
        <p:nvSpPr>
          <p:cNvPr id="10" name="9 Altbilgi Yer Tutucusu"/>
          <p:cNvSpPr>
            <a:spLocks noGrp="1"/>
          </p:cNvSpPr>
          <p:nvPr>
            <p:ph type="ftr" sz="quarter" idx="12"/>
          </p:nvPr>
        </p:nvSpPr>
        <p:spPr>
          <a:xfrm>
            <a:off x="1600200" y="6509004"/>
            <a:ext cx="3907464" cy="274320"/>
          </a:xfrm>
        </p:spPr>
        <p:txBody>
          <a:bodyPr vert="horz" rtlCol="0"/>
          <a:lstStyle>
            <a:extLst/>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Altbilgi Yer Tutucusu"/>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tr-TR"/>
          </a:p>
        </p:txBody>
      </p:sp>
      <p:sp>
        <p:nvSpPr>
          <p:cNvPr id="14" name="13 Veri Yer Tutucusu"/>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E38E512-EA8F-4FEC-9395-4BA3BE1D968B}" type="datetimeFigureOut">
              <a:rPr lang="tr-TR" smtClean="0"/>
              <a:t>2.03.2023</a:t>
            </a:fld>
            <a:endParaRPr lang="tr-TR"/>
          </a:p>
        </p:txBody>
      </p:sp>
      <p:sp>
        <p:nvSpPr>
          <p:cNvPr id="23" name="22 Slayt Numarası Yer Tutucusu"/>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C055C34-641F-444E-83D5-D4843E111DAF}" type="slidenum">
              <a:rPr lang="tr-TR" smtClean="0"/>
              <a:t>‹#›</a:t>
            </a:fld>
            <a:endParaRPr lang="tr-TR"/>
          </a:p>
        </p:txBody>
      </p:sp>
      <p:sp>
        <p:nvSpPr>
          <p:cNvPr id="22" name="21 Başlık Yer Tutucusu"/>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381001"/>
            <a:ext cx="5500726" cy="1619239"/>
          </a:xfrm>
        </p:spPr>
        <p:txBody>
          <a:bodyPr/>
          <a:lstStyle/>
          <a:p>
            <a:r>
              <a:rPr lang="tr-TR" dirty="0" smtClean="0"/>
              <a:t>SABAHATTİN ALİ</a:t>
            </a:r>
            <a:endParaRPr lang="tr-TR" dirty="0"/>
          </a:p>
        </p:txBody>
      </p:sp>
      <p:pic>
        <p:nvPicPr>
          <p:cNvPr id="23554" name="Picture 2" descr="Sabahattin Ali - Vikipedi"/>
          <p:cNvPicPr>
            <a:picLocks noChangeAspect="1" noChangeArrowheads="1"/>
          </p:cNvPicPr>
          <p:nvPr/>
        </p:nvPicPr>
        <p:blipFill>
          <a:blip r:embed="rId2"/>
          <a:srcRect/>
          <a:stretch>
            <a:fillRect/>
          </a:stretch>
        </p:blipFill>
        <p:spPr bwMode="auto">
          <a:xfrm>
            <a:off x="500034" y="2714620"/>
            <a:ext cx="3714776" cy="3857628"/>
          </a:xfrm>
          <a:prstGeom prst="rect">
            <a:avLst/>
          </a:prstGeom>
          <a:noFill/>
        </p:spPr>
      </p:pic>
      <p:pic>
        <p:nvPicPr>
          <p:cNvPr id="23556" name="Picture 4" descr="41 yıla ölümsüz eserler sığdırdı... Sabahattin Ali'nin faili meçhulle biten  hayat hikayesi | Independent Türkçe"/>
          <p:cNvPicPr>
            <a:picLocks noChangeAspect="1" noChangeArrowheads="1"/>
          </p:cNvPicPr>
          <p:nvPr/>
        </p:nvPicPr>
        <p:blipFill>
          <a:blip r:embed="rId3"/>
          <a:srcRect/>
          <a:stretch>
            <a:fillRect/>
          </a:stretch>
        </p:blipFill>
        <p:spPr bwMode="auto">
          <a:xfrm>
            <a:off x="4857752" y="2714620"/>
            <a:ext cx="3571900" cy="39344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5043494" cy="1175200"/>
          </a:xfrm>
        </p:spPr>
        <p:txBody>
          <a:bodyPr>
            <a:normAutofit fontScale="90000"/>
          </a:bodyPr>
          <a:lstStyle/>
          <a:p>
            <a:r>
              <a:rPr lang="tr-TR" dirty="0" smtClean="0"/>
              <a:t>KUYUCAKLI YUSUF</a:t>
            </a:r>
            <a:endParaRPr lang="tr-TR" dirty="0"/>
          </a:p>
        </p:txBody>
      </p:sp>
      <p:sp>
        <p:nvSpPr>
          <p:cNvPr id="3" name="2 İçerik Yer Tutucusu"/>
          <p:cNvSpPr>
            <a:spLocks noGrp="1"/>
          </p:cNvSpPr>
          <p:nvPr>
            <p:ph idx="1"/>
          </p:nvPr>
        </p:nvSpPr>
        <p:spPr>
          <a:xfrm>
            <a:off x="506952" y="1556792"/>
            <a:ext cx="4618856" cy="2790875"/>
          </a:xfrm>
        </p:spPr>
        <p:txBody>
          <a:bodyPr>
            <a:noAutofit/>
          </a:bodyPr>
          <a:lstStyle/>
          <a:p>
            <a:r>
              <a:rPr lang="en-US" sz="2400" dirty="0" smtClean="0"/>
              <a:t>District Governor </a:t>
            </a:r>
            <a:r>
              <a:rPr lang="en-US" sz="2400" dirty="0" err="1" smtClean="0"/>
              <a:t>Selahattin</a:t>
            </a:r>
            <a:r>
              <a:rPr lang="en-US" sz="2400" dirty="0" smtClean="0"/>
              <a:t> </a:t>
            </a:r>
            <a:r>
              <a:rPr lang="en-US" sz="2400" dirty="0" err="1" smtClean="0"/>
              <a:t>Bey</a:t>
            </a:r>
            <a:r>
              <a:rPr lang="en-US" sz="2400" dirty="0" smtClean="0"/>
              <a:t> goes to </a:t>
            </a:r>
            <a:r>
              <a:rPr lang="en-US" sz="2400" dirty="0" err="1" smtClean="0"/>
              <a:t>Kuyucak</a:t>
            </a:r>
            <a:r>
              <a:rPr lang="en-US" sz="2400" dirty="0" smtClean="0"/>
              <a:t> village to deal with a murder case. When he enters the house where the murder was committed, he finds the victims lying in their beds and a small child in the room. She meets this boy named Yusuf. The fact that Yusuf is very different from the children he had seen before attracts </a:t>
            </a:r>
            <a:r>
              <a:rPr lang="tr-TR" sz="2400" dirty="0" err="1" smtClean="0"/>
              <a:t>Mr</a:t>
            </a:r>
            <a:r>
              <a:rPr lang="tr-TR" sz="2400" dirty="0" smtClean="0"/>
              <a:t>. </a:t>
            </a:r>
            <a:r>
              <a:rPr lang="en-US" sz="2400" dirty="0" err="1" smtClean="0"/>
              <a:t>Selahattin</a:t>
            </a:r>
            <a:r>
              <a:rPr lang="en-US" sz="2400" dirty="0" smtClean="0"/>
              <a:t> attention</a:t>
            </a:r>
            <a:r>
              <a:rPr lang="en-US" sz="2400" dirty="0" smtClean="0"/>
              <a:t>. </a:t>
            </a:r>
            <a:endParaRPr lang="tr-T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412775"/>
            <a:ext cx="3186241" cy="4876899"/>
          </a:xfrm>
          <a:prstGeom prst="rect">
            <a:avLst/>
          </a:prstGeom>
          <a:gradFill flip="none" rotWithShape="1">
            <a:gsLst>
              <a:gs pos="0">
                <a:schemeClr val="accent2">
                  <a:lumMod val="50000"/>
                  <a:tint val="66000"/>
                  <a:satMod val="160000"/>
                </a:schemeClr>
              </a:gs>
              <a:gs pos="50000">
                <a:schemeClr val="accent2">
                  <a:lumMod val="50000"/>
                  <a:tint val="44500"/>
                  <a:satMod val="160000"/>
                </a:schemeClr>
              </a:gs>
              <a:gs pos="100000">
                <a:schemeClr val="accent2">
                  <a:lumMod val="50000"/>
                  <a:tint val="23500"/>
                  <a:satMod val="160000"/>
                </a:schemeClr>
              </a:gs>
            </a:gsLst>
            <a:lin ang="16200000" scaled="1"/>
            <a:tileRect/>
          </a:gradFill>
          <a:ln>
            <a:noFill/>
          </a:ln>
          <a:effec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en-US" dirty="0" err="1" smtClean="0"/>
              <a:t>Selahattin</a:t>
            </a:r>
            <a:r>
              <a:rPr lang="en-US" dirty="0" smtClean="0"/>
              <a:t> </a:t>
            </a:r>
            <a:r>
              <a:rPr lang="en-US" dirty="0" err="1" smtClean="0"/>
              <a:t>Bey</a:t>
            </a:r>
            <a:r>
              <a:rPr lang="en-US" dirty="0" smtClean="0"/>
              <a:t>, who does not have a son, adopts Yusuf. </a:t>
            </a:r>
            <a:r>
              <a:rPr lang="en-US" dirty="0" err="1" smtClean="0"/>
              <a:t>Selahattin</a:t>
            </a:r>
            <a:r>
              <a:rPr lang="en-US" dirty="0" smtClean="0"/>
              <a:t> </a:t>
            </a:r>
            <a:r>
              <a:rPr lang="en-US" dirty="0" err="1" smtClean="0"/>
              <a:t>Bey's</a:t>
            </a:r>
            <a:r>
              <a:rPr lang="en-US" dirty="0" smtClean="0"/>
              <a:t> wife </a:t>
            </a:r>
            <a:r>
              <a:rPr lang="en-US" dirty="0" err="1" smtClean="0"/>
              <a:t>Şahinde</a:t>
            </a:r>
            <a:r>
              <a:rPr lang="en-US" dirty="0" smtClean="0"/>
              <a:t> does not want this child at all. But it can only be said. </a:t>
            </a:r>
            <a:r>
              <a:rPr lang="en-US" dirty="0" err="1" smtClean="0"/>
              <a:t>Muazzez</a:t>
            </a:r>
            <a:r>
              <a:rPr lang="en-US" dirty="0" smtClean="0"/>
              <a:t>, the daughter of the house whose </a:t>
            </a:r>
            <a:r>
              <a:rPr lang="en-US" dirty="0" err="1" smtClean="0"/>
              <a:t>Hayla</a:t>
            </a:r>
            <a:r>
              <a:rPr lang="en-US" dirty="0" smtClean="0"/>
              <a:t> is a baby, loves Yusuf very much. Yusuf, who is not interested in anything, also gets along very well with </a:t>
            </a:r>
            <a:r>
              <a:rPr lang="en-US" dirty="0" err="1" smtClean="0"/>
              <a:t>Muazzez</a:t>
            </a:r>
            <a:r>
              <a:rPr lang="en-US" dirty="0" smtClean="0"/>
              <a:t>. Yusuf has a different family life in his new house than before. </a:t>
            </a: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46237"/>
            <a:ext cx="4258816" cy="4526280"/>
          </a:xfrm>
        </p:spPr>
        <p:txBody>
          <a:bodyPr>
            <a:normAutofit lnSpcReduction="10000"/>
          </a:bodyPr>
          <a:lstStyle/>
          <a:p>
            <a:pPr lvl="0">
              <a:buClr>
                <a:srgbClr val="72A376"/>
              </a:buClr>
            </a:pPr>
            <a:r>
              <a:rPr lang="en-US" sz="2500" dirty="0">
                <a:solidFill>
                  <a:prstClr val="white"/>
                </a:solidFill>
              </a:rPr>
              <a:t>While </a:t>
            </a:r>
            <a:r>
              <a:rPr lang="tr-TR" sz="2500" dirty="0" err="1" smtClean="0">
                <a:solidFill>
                  <a:prstClr val="white"/>
                </a:solidFill>
              </a:rPr>
              <a:t>Mr</a:t>
            </a:r>
            <a:r>
              <a:rPr lang="tr-TR" sz="2500" dirty="0" smtClean="0">
                <a:solidFill>
                  <a:prstClr val="white"/>
                </a:solidFill>
              </a:rPr>
              <a:t>. </a:t>
            </a:r>
            <a:r>
              <a:rPr lang="en-US" sz="2500" dirty="0" err="1" smtClean="0">
                <a:solidFill>
                  <a:prstClr val="white"/>
                </a:solidFill>
              </a:rPr>
              <a:t>Selahattin</a:t>
            </a:r>
            <a:r>
              <a:rPr lang="en-US" sz="2500" dirty="0" smtClean="0">
                <a:solidFill>
                  <a:prstClr val="white"/>
                </a:solidFill>
              </a:rPr>
              <a:t> does </a:t>
            </a:r>
            <a:r>
              <a:rPr lang="en-US" sz="2500" dirty="0">
                <a:solidFill>
                  <a:prstClr val="white"/>
                </a:solidFill>
              </a:rPr>
              <a:t>not come home until late in order not to hear </a:t>
            </a:r>
            <a:r>
              <a:rPr lang="en-US" sz="2500" dirty="0" err="1">
                <a:solidFill>
                  <a:prstClr val="white"/>
                </a:solidFill>
              </a:rPr>
              <a:t>Şahinde's</a:t>
            </a:r>
            <a:r>
              <a:rPr lang="en-US" sz="2500" dirty="0">
                <a:solidFill>
                  <a:prstClr val="white"/>
                </a:solidFill>
              </a:rPr>
              <a:t> nagging, </a:t>
            </a:r>
            <a:r>
              <a:rPr lang="en-US" sz="2500" dirty="0" err="1">
                <a:solidFill>
                  <a:prstClr val="white"/>
                </a:solidFill>
              </a:rPr>
              <a:t>Şahinde</a:t>
            </a:r>
            <a:r>
              <a:rPr lang="en-US" sz="2500" dirty="0">
                <a:solidFill>
                  <a:prstClr val="white"/>
                </a:solidFill>
              </a:rPr>
              <a:t> also spares time for visits throughout the day. Yusuf and </a:t>
            </a:r>
            <a:r>
              <a:rPr lang="en-US" sz="2500" dirty="0" err="1">
                <a:solidFill>
                  <a:prstClr val="white"/>
                </a:solidFill>
              </a:rPr>
              <a:t>Muazzez</a:t>
            </a:r>
            <a:r>
              <a:rPr lang="en-US" sz="2500" dirty="0">
                <a:solidFill>
                  <a:prstClr val="white"/>
                </a:solidFill>
              </a:rPr>
              <a:t> grew up in such an environment. Yusuf grows up when his family is murdered when he was a little boy. </a:t>
            </a:r>
            <a:endParaRPr lang="tr-TR" sz="2500" dirty="0">
              <a:solidFill>
                <a:prstClr val="white"/>
              </a:solidFill>
            </a:endParaRP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7" y="1772816"/>
            <a:ext cx="3896602" cy="4253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24082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46237"/>
            <a:ext cx="4069830" cy="4526280"/>
          </a:xfrm>
        </p:spPr>
        <p:txBody>
          <a:bodyPr>
            <a:normAutofit fontScale="92500"/>
          </a:bodyPr>
          <a:lstStyle/>
          <a:p>
            <a:r>
              <a:rPr lang="en-US" sz="3000" dirty="0">
                <a:solidFill>
                  <a:prstClr val="white"/>
                </a:solidFill>
              </a:rPr>
              <a:t>Joseph's life has been shaped by others from that point forward. Despite adapting to his new life and trying to turn a new page, he cannot always feel that he belongs to the place where he lives.</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00808"/>
            <a:ext cx="3672408" cy="416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03962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en-US" dirty="0" smtClean="0"/>
              <a:t>She </a:t>
            </a:r>
            <a:r>
              <a:rPr lang="en-US" dirty="0" smtClean="0"/>
              <a:t>grows up, falls in love, gets married, but still can't get rid of that strange feeling. If we need to analyze the character of Yusuf, he is very passive, introverted, living all the wars within himself, often resorting to brute force and always coming to his senses later. </a:t>
            </a:r>
            <a:br>
              <a:rPr lang="en-US" dirty="0" smtClean="0"/>
            </a:br>
            <a:endParaRPr lang="tr-TR" dirty="0"/>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THANKS </a:t>
            </a:r>
            <a:r>
              <a:rPr lang="tr-TR" dirty="0" smtClean="0"/>
              <a:t>FOR </a:t>
            </a:r>
            <a:r>
              <a:rPr lang="tr-TR" dirty="0" smtClean="0"/>
              <a:t>LISTENING</a:t>
            </a:r>
            <a:r>
              <a:rPr lang="tr-TR" dirty="0" smtClean="0"/>
              <a:t>…</a:t>
            </a:r>
          </a:p>
          <a:p>
            <a:r>
              <a:rPr lang="tr-TR" dirty="0"/>
              <a:t> </a:t>
            </a:r>
            <a:endParaRPr lang="tr-TR" dirty="0" smtClean="0"/>
          </a:p>
          <a:p>
            <a:r>
              <a:rPr lang="tr-TR" dirty="0"/>
              <a:t> </a:t>
            </a:r>
            <a:r>
              <a:rPr lang="tr-TR" dirty="0" smtClean="0"/>
              <a:t>                                 DURU HAYAT KESKİN</a:t>
            </a:r>
          </a:p>
          <a:p>
            <a:r>
              <a:rPr lang="tr-TR" dirty="0"/>
              <a:t> </a:t>
            </a:r>
            <a:endParaRPr lang="tr-TR" dirty="0" smtClean="0"/>
          </a:p>
          <a:p>
            <a:r>
              <a:rPr lang="tr-TR" dirty="0"/>
              <a:t> </a:t>
            </a:r>
            <a:r>
              <a:rPr lang="tr-TR" dirty="0" smtClean="0"/>
              <a:t>                                 ŞEVVAL ARSLAN</a:t>
            </a:r>
            <a:endParaRPr lang="tr-TR" dirty="0"/>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5686436" cy="1103762"/>
          </a:xfrm>
        </p:spPr>
        <p:txBody>
          <a:bodyPr>
            <a:normAutofit fontScale="90000"/>
          </a:bodyPr>
          <a:lstStyle/>
          <a:p>
            <a:r>
              <a:rPr lang="tr-TR" dirty="0" err="1" smtClean="0"/>
              <a:t>Who</a:t>
            </a:r>
            <a:r>
              <a:rPr lang="tr-TR" dirty="0" smtClean="0"/>
              <a:t> Is Sabahattin Ali?</a:t>
            </a:r>
            <a:endParaRPr lang="tr-TR" dirty="0"/>
          </a:p>
        </p:txBody>
      </p:sp>
      <p:sp>
        <p:nvSpPr>
          <p:cNvPr id="3" name="2 İçerik Yer Tutucusu"/>
          <p:cNvSpPr>
            <a:spLocks noGrp="1"/>
          </p:cNvSpPr>
          <p:nvPr>
            <p:ph idx="1"/>
          </p:nvPr>
        </p:nvSpPr>
        <p:spPr>
          <a:xfrm>
            <a:off x="457200" y="1646237"/>
            <a:ext cx="4042792" cy="4526280"/>
          </a:xfrm>
        </p:spPr>
        <p:txBody>
          <a:bodyPr>
            <a:normAutofit fontScale="70000" lnSpcReduction="20000"/>
          </a:bodyPr>
          <a:lstStyle/>
          <a:p>
            <a:r>
              <a:rPr lang="fi-FI" b="1" dirty="0" smtClean="0"/>
              <a:t>Sabahattin Ali</a:t>
            </a:r>
            <a:r>
              <a:rPr lang="fi-FI" dirty="0" smtClean="0"/>
              <a:t> </a:t>
            </a:r>
            <a:r>
              <a:rPr lang="tr-TR" dirty="0" err="1" smtClean="0"/>
              <a:t>was</a:t>
            </a:r>
            <a:r>
              <a:rPr lang="tr-TR" dirty="0" smtClean="0"/>
              <a:t> </a:t>
            </a:r>
            <a:r>
              <a:rPr lang="tr-TR" dirty="0" err="1" smtClean="0"/>
              <a:t>born</a:t>
            </a:r>
            <a:r>
              <a:rPr lang="tr-TR" dirty="0" smtClean="0"/>
              <a:t> on </a:t>
            </a:r>
            <a:r>
              <a:rPr lang="fi-FI" dirty="0" smtClean="0"/>
              <a:t>25 </a:t>
            </a:r>
            <a:r>
              <a:rPr lang="tr-TR" dirty="0" err="1" smtClean="0"/>
              <a:t>February</a:t>
            </a:r>
            <a:r>
              <a:rPr lang="fi-FI" dirty="0" smtClean="0"/>
              <a:t> </a:t>
            </a:r>
            <a:r>
              <a:rPr lang="fi-FI" dirty="0" smtClean="0"/>
              <a:t>1907</a:t>
            </a:r>
            <a:r>
              <a:rPr lang="tr-TR" dirty="0" smtClean="0"/>
              <a:t>.</a:t>
            </a:r>
          </a:p>
          <a:p>
            <a:r>
              <a:rPr lang="en-US" dirty="0" smtClean="0"/>
              <a:t>After graduating from the </a:t>
            </a:r>
            <a:r>
              <a:rPr lang="en-US" dirty="0" err="1" smtClean="0"/>
              <a:t>Edremit</a:t>
            </a:r>
            <a:r>
              <a:rPr lang="en-US" dirty="0" smtClean="0"/>
              <a:t> Primary School in 1921, the author went to his great-uncle in Istanbul and stayed there for a year. Then he returned to </a:t>
            </a:r>
            <a:r>
              <a:rPr lang="en-US" dirty="0" err="1" smtClean="0"/>
              <a:t>Balıkesir</a:t>
            </a:r>
            <a:r>
              <a:rPr lang="en-US" dirty="0" smtClean="0"/>
              <a:t> and enrolled in </a:t>
            </a:r>
            <a:r>
              <a:rPr lang="en-US" dirty="0" err="1" smtClean="0"/>
              <a:t>Balıkesir</a:t>
            </a:r>
            <a:r>
              <a:rPr lang="en-US" dirty="0" smtClean="0"/>
              <a:t> Teachers' School at the beginning of the 1922-1923 academic year</a:t>
            </a:r>
            <a:r>
              <a:rPr lang="en-US" dirty="0" smtClean="0"/>
              <a:t>.</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479550"/>
            <a:ext cx="4320480" cy="446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44008" y="764704"/>
            <a:ext cx="3757205"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95536" y="764704"/>
            <a:ext cx="4230216" cy="5632311"/>
          </a:xfrm>
          <a:prstGeom prst="rect">
            <a:avLst/>
          </a:prstGeom>
        </p:spPr>
        <p:txBody>
          <a:bodyPr wrap="square">
            <a:spAutoFit/>
          </a:bodyPr>
          <a:lstStyle/>
          <a:p>
            <a:pPr marL="292100" lvl="0" indent="-292100">
              <a:buClr>
                <a:srgbClr val="72A376"/>
              </a:buClr>
              <a:buSzPct val="70000"/>
              <a:buFont typeface="Wingdings 2"/>
              <a:buChar char=""/>
            </a:pPr>
            <a:r>
              <a:rPr lang="en-US" sz="2400" dirty="0">
                <a:solidFill>
                  <a:prstClr val="white"/>
                </a:solidFill>
              </a:rPr>
              <a:t>Here, he started to develop his poetry and story experiences and sent articles to newspapers and magazines in the second year of </a:t>
            </a:r>
            <a:r>
              <a:rPr lang="en-US" sz="2400" dirty="0" smtClean="0">
                <a:solidFill>
                  <a:prstClr val="white"/>
                </a:solidFill>
              </a:rPr>
              <a:t>school</a:t>
            </a:r>
            <a:r>
              <a:rPr lang="tr-TR" sz="2400" dirty="0" smtClean="0">
                <a:solidFill>
                  <a:prstClr val="white"/>
                </a:solidFill>
              </a:rPr>
              <a:t>.</a:t>
            </a:r>
            <a:r>
              <a:rPr lang="en-US" sz="2400" dirty="0" smtClean="0">
                <a:solidFill>
                  <a:prstClr val="white"/>
                </a:solidFill>
              </a:rPr>
              <a:t>He </a:t>
            </a:r>
            <a:r>
              <a:rPr lang="en-US" sz="2400" dirty="0">
                <a:solidFill>
                  <a:prstClr val="white"/>
                </a:solidFill>
              </a:rPr>
              <a:t>also published a school newspaper with his friends. During his time at this school, he started keeping a diary, went to theater and cinema more, and as a result, his interest in art increased.</a:t>
            </a:r>
            <a:endParaRPr lang="tr-TR" sz="2400" dirty="0">
              <a:solidFill>
                <a:prstClr val="white"/>
              </a:solidFill>
            </a:endParaRPr>
          </a:p>
        </p:txBody>
      </p:sp>
    </p:spTree>
    <p:extLst>
      <p:ext uri="{BB962C8B-B14F-4D97-AF65-F5344CB8AC3E}">
        <p14:creationId xmlns:p14="http://schemas.microsoft.com/office/powerpoint/2010/main" val="367641820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smtClean="0"/>
              <a:t>Some works of </a:t>
            </a:r>
            <a:r>
              <a:rPr lang="en-US" dirty="0" err="1" smtClean="0"/>
              <a:t>Sabahattin</a:t>
            </a:r>
            <a:r>
              <a:rPr lang="en-US" dirty="0" smtClean="0"/>
              <a:t> Ali</a:t>
            </a:r>
            <a:endParaRPr lang="tr-TR" dirty="0"/>
          </a:p>
        </p:txBody>
      </p:sp>
      <p:sp>
        <p:nvSpPr>
          <p:cNvPr id="3" name="2 İçerik Yer Tutucusu"/>
          <p:cNvSpPr>
            <a:spLocks noGrp="1"/>
          </p:cNvSpPr>
          <p:nvPr>
            <p:ph idx="1"/>
          </p:nvPr>
        </p:nvSpPr>
        <p:spPr/>
        <p:txBody>
          <a:bodyPr/>
          <a:lstStyle/>
          <a:p>
            <a:r>
              <a:rPr lang="tr-TR" dirty="0" smtClean="0"/>
              <a:t>SIRÇA KÖŞK</a:t>
            </a:r>
          </a:p>
          <a:p>
            <a:r>
              <a:rPr lang="tr-TR" dirty="0" smtClean="0"/>
              <a:t>KUYUCAKLI YUSUF(YUSUF FROM KUYUCAK)</a:t>
            </a:r>
          </a:p>
          <a:p>
            <a:r>
              <a:rPr lang="tr-TR" dirty="0" smtClean="0"/>
              <a:t>İÇİMİZDEKİ ŞEYTAN(THE DEVIL WITH IN US)</a:t>
            </a:r>
          </a:p>
          <a:p>
            <a:r>
              <a:rPr lang="tr-TR" dirty="0" smtClean="0"/>
              <a:t>KÜRK MANTOLU MADONNA(FUR COAT WİTH MADONNA)</a:t>
            </a:r>
          </a:p>
          <a:p>
            <a:r>
              <a:rPr lang="tr-TR" dirty="0" smtClean="0"/>
              <a:t>YENİ DÜNYA(NEW WORLD)</a:t>
            </a:r>
          </a:p>
          <a:p>
            <a:r>
              <a:rPr lang="tr-TR" dirty="0" smtClean="0"/>
              <a:t>DEĞİRMEN(MILL)</a:t>
            </a:r>
          </a:p>
          <a:p>
            <a:endParaRPr lang="tr-TR"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052736"/>
            <a:ext cx="7620000" cy="497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395361"/>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KÜRK MANTOLU MADONNA</a:t>
            </a:r>
            <a:endParaRPr lang="tr-TR" dirty="0"/>
          </a:p>
        </p:txBody>
      </p:sp>
      <p:sp>
        <p:nvSpPr>
          <p:cNvPr id="3" name="2 İçerik Yer Tutucusu"/>
          <p:cNvSpPr>
            <a:spLocks noGrp="1"/>
          </p:cNvSpPr>
          <p:nvPr>
            <p:ph idx="1"/>
          </p:nvPr>
        </p:nvSpPr>
        <p:spPr>
          <a:xfrm>
            <a:off x="457200" y="1646237"/>
            <a:ext cx="4402832" cy="4591075"/>
          </a:xfrm>
        </p:spPr>
        <p:txBody>
          <a:bodyPr>
            <a:normAutofit fontScale="77500" lnSpcReduction="20000"/>
          </a:bodyPr>
          <a:lstStyle/>
          <a:p>
            <a:r>
              <a:rPr lang="en-US" dirty="0" err="1" smtClean="0"/>
              <a:t>Raif</a:t>
            </a:r>
            <a:r>
              <a:rPr lang="en-US" dirty="0" smtClean="0"/>
              <a:t> </a:t>
            </a:r>
            <a:r>
              <a:rPr lang="en-US" dirty="0" err="1" smtClean="0"/>
              <a:t>Efendi</a:t>
            </a:r>
            <a:r>
              <a:rPr lang="en-US" dirty="0" smtClean="0"/>
              <a:t> went to an art gallery in Berlin when he was in his 20s at the request of his father, thanks to his interest in art. He sees the self-portrait of an artist among the paintings in the gallery and falls in love with her platonically, even though he does not know the woman in the painting at all. </a:t>
            </a:r>
            <a:endParaRPr lang="tr-TR"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377731"/>
            <a:ext cx="3139658" cy="485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3672408" cy="5688631"/>
          </a:xfrm>
        </p:spPr>
        <p:txBody>
          <a:bodyPr>
            <a:noAutofit/>
          </a:bodyPr>
          <a:lstStyle/>
          <a:p>
            <a:r>
              <a:rPr lang="en-US" sz="2800" dirty="0" smtClean="0"/>
              <a:t>This painting awakens feelings in him that he has never felt before. </a:t>
            </a:r>
            <a:r>
              <a:rPr lang="en-US" sz="2800" dirty="0" err="1" smtClean="0"/>
              <a:t>Raif</a:t>
            </a:r>
            <a:r>
              <a:rPr lang="en-US" sz="2800" dirty="0" smtClean="0"/>
              <a:t> </a:t>
            </a:r>
            <a:r>
              <a:rPr lang="en-US" sz="2800" dirty="0" err="1" smtClean="0"/>
              <a:t>Efendi</a:t>
            </a:r>
            <a:r>
              <a:rPr lang="en-US" sz="2800" dirty="0" smtClean="0"/>
              <a:t> likens the portrait in the painting to the portrait of Madonna in the painting "Madonna </a:t>
            </a:r>
            <a:r>
              <a:rPr lang="en-US" sz="2800" dirty="0" err="1" smtClean="0"/>
              <a:t>delle</a:t>
            </a:r>
            <a:r>
              <a:rPr lang="en-US" sz="2800" dirty="0" smtClean="0"/>
              <a:t> </a:t>
            </a:r>
            <a:r>
              <a:rPr lang="en-US" sz="2800" dirty="0" err="1" smtClean="0"/>
              <a:t>Arpie</a:t>
            </a:r>
            <a:r>
              <a:rPr lang="en-US" sz="2800" dirty="0" smtClean="0"/>
              <a:t>" by the Renaissance painter Andrea Del </a:t>
            </a:r>
            <a:r>
              <a:rPr lang="en-US" sz="2800" dirty="0" err="1" smtClean="0"/>
              <a:t>Sarto</a:t>
            </a:r>
            <a:r>
              <a:rPr lang="en-US" sz="2800" dirty="0" smtClean="0"/>
              <a:t>. </a:t>
            </a:r>
            <a:endParaRPr lang="tr-TR"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56792"/>
            <a:ext cx="4226421" cy="4469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46237"/>
            <a:ext cx="4546848" cy="4526280"/>
          </a:xfrm>
        </p:spPr>
        <p:txBody>
          <a:bodyPr>
            <a:normAutofit lnSpcReduction="10000"/>
          </a:bodyPr>
          <a:lstStyle/>
          <a:p>
            <a:pPr lvl="0">
              <a:buClr>
                <a:srgbClr val="72A376"/>
              </a:buClr>
            </a:pPr>
            <a:r>
              <a:rPr lang="en-US" sz="2800" dirty="0">
                <a:solidFill>
                  <a:prstClr val="white"/>
                </a:solidFill>
              </a:rPr>
              <a:t>He admires the painting so much that he comes to see it whenever he gets the chance, but does not notice that other eyes are following him. In one of the sessions of watching this painting, which has now become a ritual, a woman comes to him. </a:t>
            </a:r>
            <a:endParaRPr lang="tr-TR" sz="2800" dirty="0">
              <a:solidFill>
                <a:prstClr val="white"/>
              </a:solidFill>
            </a:endParaRPr>
          </a:p>
          <a:p>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666" y="1722438"/>
            <a:ext cx="3378766" cy="42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0598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buClr>
                <a:srgbClr val="72A376"/>
              </a:buClr>
            </a:pPr>
            <a:r>
              <a:rPr lang="en-US" sz="2800" dirty="0" smtClean="0">
                <a:solidFill>
                  <a:prstClr val="white"/>
                </a:solidFill>
              </a:rPr>
              <a:t>This </a:t>
            </a:r>
            <a:r>
              <a:rPr lang="en-US" sz="2800" dirty="0">
                <a:solidFill>
                  <a:prstClr val="white"/>
                </a:solidFill>
              </a:rPr>
              <a:t>woman is the artist Maria </a:t>
            </a:r>
            <a:r>
              <a:rPr lang="en-US" sz="2800" dirty="0" err="1">
                <a:solidFill>
                  <a:prstClr val="white"/>
                </a:solidFill>
              </a:rPr>
              <a:t>Puder</a:t>
            </a:r>
            <a:r>
              <a:rPr lang="en-US" sz="2800" dirty="0">
                <a:solidFill>
                  <a:prstClr val="white"/>
                </a:solidFill>
              </a:rPr>
              <a:t>, who owns the painting. Maria is aware of </a:t>
            </a:r>
            <a:r>
              <a:rPr lang="en-US" sz="2800" dirty="0" err="1">
                <a:solidFill>
                  <a:prstClr val="white"/>
                </a:solidFill>
              </a:rPr>
              <a:t>Raif's</a:t>
            </a:r>
            <a:r>
              <a:rPr lang="en-US" sz="2800" dirty="0">
                <a:solidFill>
                  <a:prstClr val="white"/>
                </a:solidFill>
              </a:rPr>
              <a:t> admiration for the painting. </a:t>
            </a:r>
            <a:r>
              <a:rPr lang="en-US" sz="2800" dirty="0" err="1">
                <a:solidFill>
                  <a:prstClr val="white"/>
                </a:solidFill>
              </a:rPr>
              <a:t>Raif</a:t>
            </a:r>
            <a:r>
              <a:rPr lang="en-US" sz="2800" dirty="0">
                <a:solidFill>
                  <a:prstClr val="white"/>
                </a:solidFill>
              </a:rPr>
              <a:t>, on the other hand, thinks that he is someone who is making fun of him at first. When he learns that he is talking to the owner of the painting, his world changes irreversibly.</a:t>
            </a:r>
            <a:endParaRPr lang="tr-TR" sz="2800" dirty="0">
              <a:solidFill>
                <a:prstClr val="white"/>
              </a:solidFill>
            </a:endParaRPr>
          </a:p>
          <a:p>
            <a:endParaRPr lang="tr-TR" dirty="0"/>
          </a:p>
        </p:txBody>
      </p:sp>
    </p:spTree>
    <p:extLst>
      <p:ext uri="{BB962C8B-B14F-4D97-AF65-F5344CB8AC3E}">
        <p14:creationId xmlns:p14="http://schemas.microsoft.com/office/powerpoint/2010/main" val="233190154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39</TotalTime>
  <Words>646</Words>
  <Application>Microsoft Office PowerPoint</Application>
  <PresentationFormat>Ekran Gösterisi (4:3)</PresentationFormat>
  <Paragraphs>28</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Döküm</vt:lpstr>
      <vt:lpstr>SABAHATTİN ALİ</vt:lpstr>
      <vt:lpstr>Who Is Sabahattin Ali?</vt:lpstr>
      <vt:lpstr>PowerPoint Sunusu</vt:lpstr>
      <vt:lpstr>Some works of Sabahattin Ali</vt:lpstr>
      <vt:lpstr>PowerPoint Sunusu</vt:lpstr>
      <vt:lpstr>KÜRK MANTOLU MADONNA</vt:lpstr>
      <vt:lpstr>PowerPoint Sunusu</vt:lpstr>
      <vt:lpstr>PowerPoint Sunusu</vt:lpstr>
      <vt:lpstr>PowerPoint Sunusu</vt:lpstr>
      <vt:lpstr>KUYUCAKLI YUSUF</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SABAHATTİN ALİ</dc:title>
  <dc:creator>CEMIL</dc:creator>
  <cp:lastModifiedBy>LENOVO</cp:lastModifiedBy>
  <cp:revision>5</cp:revision>
  <dcterms:created xsi:type="dcterms:W3CDTF">2023-02-21T23:59:08Z</dcterms:created>
  <dcterms:modified xsi:type="dcterms:W3CDTF">2023-03-02T18:26:18Z</dcterms:modified>
</cp:coreProperties>
</file>