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7" r:id="rId3"/>
    <p:sldId id="26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7" r:id="rId15"/>
    <p:sldId id="272" r:id="rId16"/>
    <p:sldId id="271" r:id="rId17"/>
    <p:sldId id="273" r:id="rId18"/>
    <p:sldId id="274" r:id="rId19"/>
    <p:sldId id="275" r:id="rId20"/>
    <p:sldId id="278" r:id="rId21"/>
    <p:sldId id="279" r:id="rId22"/>
    <p:sldId id="276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63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314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103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090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2865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5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009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495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587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356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092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585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783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97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8655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10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66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BC3F1-0336-4C1F-91F5-21A337EA936F}" type="datetimeFigureOut">
              <a:rPr lang="tr-TR" smtClean="0"/>
              <a:pPr/>
              <a:t>27.09.2022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7964E-6B51-4877-B5F5-7FDB1D6B1A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03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05459" y="2132388"/>
            <a:ext cx="6815669" cy="1211703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RIFAT ILGAZ 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0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HABABAM CLASS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771826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Rıfat</a:t>
            </a:r>
            <a:r>
              <a:rPr lang="en-US" dirty="0"/>
              <a:t> </a:t>
            </a:r>
            <a:r>
              <a:rPr lang="en-US" dirty="0" err="1"/>
              <a:t>Ilgaz's</a:t>
            </a:r>
            <a:r>
              <a:rPr lang="en-US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famous humor work is the </a:t>
            </a:r>
            <a:r>
              <a:rPr lang="tr-TR" dirty="0" smtClean="0"/>
              <a:t>‘’</a:t>
            </a:r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’’</a:t>
            </a:r>
            <a:endParaRPr lang="tr-TR" dirty="0" smtClean="0"/>
          </a:p>
          <a:p>
            <a:pPr algn="just"/>
            <a:r>
              <a:rPr lang="tr-T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Hababam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tr-T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Class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about the teachers and pupils </a:t>
            </a:r>
            <a:r>
              <a:rPr lang="en-US" dirty="0" smtClean="0"/>
              <a:t>o</a:t>
            </a:r>
            <a:r>
              <a:rPr lang="tr-TR" dirty="0" smtClean="0"/>
              <a:t>f </a:t>
            </a:r>
            <a:r>
              <a:rPr lang="en-US" dirty="0" smtClean="0"/>
              <a:t>boys</a:t>
            </a:r>
            <a:r>
              <a:rPr lang="tr-TR" dirty="0" smtClean="0"/>
              <a:t> in </a:t>
            </a:r>
            <a:r>
              <a:rPr lang="tr-TR" dirty="0" smtClean="0"/>
              <a:t>a </a:t>
            </a:r>
            <a:r>
              <a:rPr lang="en-US" dirty="0" smtClean="0"/>
              <a:t>boarding </a:t>
            </a:r>
            <a:r>
              <a:rPr lang="en-US" dirty="0"/>
              <a:t>school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tr-TR" dirty="0"/>
              <a:t> </a:t>
            </a:r>
            <a:r>
              <a:rPr lang="tr-TR" dirty="0" smtClean="0"/>
              <a:t>He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deeply</a:t>
            </a:r>
            <a:r>
              <a:rPr lang="tr-TR" dirty="0" smtClean="0"/>
              <a:t> </a:t>
            </a:r>
            <a:r>
              <a:rPr lang="tr-TR" dirty="0" err="1" smtClean="0"/>
              <a:t>inspired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his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son’s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adventures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stories</a:t>
            </a:r>
            <a:r>
              <a:rPr lang="tr-TR" dirty="0" smtClean="0"/>
              <a:t>,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79" y="2556932"/>
            <a:ext cx="3379920" cy="3440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HABABAM CLASS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work tells about the events experienced by the students of a boarding school in Istanbul, among themselves, </a:t>
            </a:r>
            <a:r>
              <a:rPr lang="en-US" dirty="0" smtClean="0"/>
              <a:t> </a:t>
            </a:r>
            <a:r>
              <a:rPr lang="en-US" dirty="0"/>
              <a:t>the school staff and their teachers.</a:t>
            </a:r>
          </a:p>
          <a:p>
            <a:r>
              <a:rPr lang="en-US" dirty="0" smtClean="0"/>
              <a:t>He </a:t>
            </a:r>
            <a:r>
              <a:rPr lang="en-US" dirty="0"/>
              <a:t>humorously criticizes the education system in </a:t>
            </a:r>
            <a:r>
              <a:rPr lang="en-US" dirty="0" smtClean="0"/>
              <a:t>T</a:t>
            </a:r>
            <a:r>
              <a:rPr lang="tr-TR" dirty="0" err="1" smtClean="0"/>
              <a:t>ürkiye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en-US" dirty="0"/>
              <a:t>In this work, the author talks about the events related to cheating, memorization and fabricated respect. </a:t>
            </a:r>
            <a:r>
              <a:rPr lang="tr-TR" dirty="0"/>
              <a:t>C</a:t>
            </a:r>
            <a:r>
              <a:rPr lang="en-US" dirty="0" err="1" smtClean="0"/>
              <a:t>riticized</a:t>
            </a:r>
            <a:r>
              <a:rPr lang="en-US" dirty="0" smtClean="0"/>
              <a:t> </a:t>
            </a:r>
            <a:r>
              <a:rPr lang="en-US" dirty="0"/>
              <a:t>the education system over these events.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558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HABABAM CLASS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6405562" cy="3318936"/>
          </a:xfrm>
        </p:spPr>
        <p:txBody>
          <a:bodyPr/>
          <a:lstStyle/>
          <a:p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en-US" dirty="0" smtClean="0"/>
              <a:t> </a:t>
            </a:r>
            <a:r>
              <a:rPr lang="en-US" dirty="0"/>
              <a:t>was published as short stories in the </a:t>
            </a:r>
            <a:r>
              <a:rPr lang="tr-TR" dirty="0" err="1" smtClean="0"/>
              <a:t>D</a:t>
            </a:r>
            <a:r>
              <a:rPr lang="en-US" dirty="0" err="1" smtClean="0"/>
              <a:t>olmuş</a:t>
            </a:r>
            <a:r>
              <a:rPr lang="en-US" dirty="0" smtClean="0"/>
              <a:t> </a:t>
            </a:r>
            <a:r>
              <a:rPr lang="tr-TR" dirty="0" err="1" smtClean="0"/>
              <a:t>Ma</a:t>
            </a:r>
            <a:r>
              <a:rPr lang="en-US" dirty="0" err="1" smtClean="0"/>
              <a:t>gazine</a:t>
            </a:r>
            <a:r>
              <a:rPr lang="en-US" dirty="0" smtClean="0"/>
              <a:t> </a:t>
            </a:r>
            <a:r>
              <a:rPr lang="en-US" dirty="0"/>
              <a:t>for 78 weeks from 1956. It was later turned into a novel, a musical, a play and a movie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‘’</a:t>
            </a:r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’’</a:t>
            </a:r>
            <a:r>
              <a:rPr lang="en-US" dirty="0" smtClean="0"/>
              <a:t> </a:t>
            </a:r>
            <a:r>
              <a:rPr lang="en-US" dirty="0"/>
              <a:t>was first published as a book in 1957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58" y="2659063"/>
            <a:ext cx="2319340" cy="3114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96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HABABAM CLASS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3927" y="2556932"/>
            <a:ext cx="5762623" cy="3318936"/>
          </a:xfrm>
        </p:spPr>
        <p:txBody>
          <a:bodyPr/>
          <a:lstStyle/>
          <a:p>
            <a:r>
              <a:rPr lang="en-US" dirty="0"/>
              <a:t>It was adapted into a movie 9 times by 3 different directors between 1975 and 2006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</a:t>
            </a:r>
            <a:r>
              <a:rPr lang="tr-TR" dirty="0" err="1" smtClean="0"/>
              <a:t>lass</a:t>
            </a:r>
            <a:r>
              <a:rPr lang="en-US" dirty="0" smtClean="0"/>
              <a:t> </a:t>
            </a:r>
            <a:r>
              <a:rPr lang="en-US" dirty="0"/>
              <a:t>films have become one of the films that are frequently broadcast on television and have a high viewing rate.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2" y="2556932"/>
            <a:ext cx="4514850" cy="3457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39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285875"/>
            <a:ext cx="6815669" cy="2100789"/>
          </a:xfrm>
        </p:spPr>
        <p:txBody>
          <a:bodyPr/>
          <a:lstStyle/>
          <a:p>
            <a:r>
              <a:rPr lang="tr-TR" dirty="0" smtClean="0"/>
              <a:t>FEATURED </a:t>
            </a:r>
            <a:r>
              <a:rPr lang="tr-TR" dirty="0"/>
              <a:t>CHARACTERS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825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H="1" flipV="1">
            <a:off x="3300412" y="1071561"/>
            <a:ext cx="85726" cy="5715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8" y="1071561"/>
            <a:ext cx="9729787" cy="4803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5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İNEK ŞABAN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391149" cy="3318936"/>
          </a:xfrm>
        </p:spPr>
        <p:txBody>
          <a:bodyPr/>
          <a:lstStyle/>
          <a:p>
            <a:r>
              <a:rPr lang="tr-TR" dirty="0" smtClean="0"/>
              <a:t>Kemal Sunal</a:t>
            </a:r>
            <a:r>
              <a:rPr lang="en-US" dirty="0" smtClean="0"/>
              <a:t> </a:t>
            </a:r>
            <a:r>
              <a:rPr lang="en-US" dirty="0"/>
              <a:t>played the character </a:t>
            </a:r>
            <a:r>
              <a:rPr lang="en-US" dirty="0" smtClean="0"/>
              <a:t>of</a:t>
            </a:r>
            <a:r>
              <a:rPr lang="tr-TR" dirty="0" smtClean="0"/>
              <a:t> İnek Şaban.</a:t>
            </a:r>
          </a:p>
          <a:p>
            <a:r>
              <a:rPr lang="tr-TR" dirty="0" smtClean="0"/>
              <a:t>He is a </a:t>
            </a:r>
            <a:r>
              <a:rPr lang="tr-TR" dirty="0" err="1" smtClean="0"/>
              <a:t>gullible</a:t>
            </a:r>
            <a:r>
              <a:rPr lang="tr-TR" dirty="0" smtClean="0"/>
              <a:t> </a:t>
            </a:r>
            <a:r>
              <a:rPr lang="tr-TR" dirty="0" err="1" smtClean="0"/>
              <a:t>person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He</a:t>
            </a:r>
            <a:r>
              <a:rPr lang="en-US" dirty="0" smtClean="0"/>
              <a:t> </a:t>
            </a:r>
            <a:r>
              <a:rPr lang="en-US" dirty="0"/>
              <a:t>makes you laugh especially with </a:t>
            </a:r>
            <a:r>
              <a:rPr lang="en-US" dirty="0" smtClean="0"/>
              <a:t>h</a:t>
            </a:r>
            <a:r>
              <a:rPr lang="tr-TR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facial expressions in the </a:t>
            </a:r>
            <a:r>
              <a:rPr lang="en-US" dirty="0" smtClean="0"/>
              <a:t>movie</a:t>
            </a:r>
            <a:r>
              <a:rPr lang="tr-TR" dirty="0" smtClean="0"/>
              <a:t>.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12" y="2556932"/>
            <a:ext cx="3281363" cy="356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13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GÜDÜK NECMİ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591174" cy="3318936"/>
          </a:xfrm>
        </p:spPr>
        <p:txBody>
          <a:bodyPr/>
          <a:lstStyle/>
          <a:p>
            <a:r>
              <a:rPr lang="tr-TR" dirty="0" smtClean="0"/>
              <a:t>Halit </a:t>
            </a:r>
            <a:r>
              <a:rPr lang="tr-TR" dirty="0" err="1" smtClean="0"/>
              <a:t>Akçatepe</a:t>
            </a:r>
            <a:r>
              <a:rPr lang="tr-TR" dirty="0" smtClean="0"/>
              <a:t> </a:t>
            </a:r>
            <a:r>
              <a:rPr lang="en-US" dirty="0" smtClean="0"/>
              <a:t>played </a:t>
            </a:r>
            <a:r>
              <a:rPr lang="en-US" dirty="0"/>
              <a:t>the character of </a:t>
            </a:r>
            <a:r>
              <a:rPr lang="tr-TR" dirty="0" smtClean="0"/>
              <a:t>Güdük Necmi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 was nicknamed the </a:t>
            </a:r>
            <a:r>
              <a:rPr lang="tr-TR" dirty="0" smtClean="0"/>
              <a:t>Güdük </a:t>
            </a:r>
            <a:r>
              <a:rPr lang="en-US" dirty="0" smtClean="0"/>
              <a:t>because </a:t>
            </a:r>
            <a:r>
              <a:rPr lang="en-US" dirty="0"/>
              <a:t>of his short </a:t>
            </a:r>
            <a:r>
              <a:rPr lang="en-US" dirty="0" smtClean="0"/>
              <a:t>stature.</a:t>
            </a:r>
            <a:endParaRPr lang="tr-TR" dirty="0" smtClean="0"/>
          </a:p>
          <a:p>
            <a:r>
              <a:rPr lang="tr-TR" dirty="0" err="1"/>
              <a:t>A</a:t>
            </a:r>
            <a:r>
              <a:rPr lang="tr-TR" dirty="0" err="1" smtClean="0"/>
              <a:t>lways</a:t>
            </a:r>
            <a:r>
              <a:rPr lang="tr-TR" dirty="0" smtClean="0"/>
              <a:t> </a:t>
            </a:r>
            <a:r>
              <a:rPr lang="tr-TR" dirty="0" err="1"/>
              <a:t>makes</a:t>
            </a:r>
            <a:r>
              <a:rPr lang="tr-TR" dirty="0"/>
              <a:t> </a:t>
            </a:r>
            <a:r>
              <a:rPr lang="tr-TR" dirty="0" err="1"/>
              <a:t>childish</a:t>
            </a:r>
            <a:r>
              <a:rPr lang="tr-TR" dirty="0"/>
              <a:t> </a:t>
            </a:r>
            <a:r>
              <a:rPr lang="tr-TR" dirty="0" err="1" smtClean="0"/>
              <a:t>jokes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İnek Şaban.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728913"/>
            <a:ext cx="3467098" cy="3300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5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DOMDOM 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634037" cy="3318936"/>
          </a:xfrm>
        </p:spPr>
        <p:txBody>
          <a:bodyPr/>
          <a:lstStyle/>
          <a:p>
            <a:r>
              <a:rPr lang="tr-TR" dirty="0" smtClean="0"/>
              <a:t>Feridun </a:t>
            </a:r>
            <a:r>
              <a:rPr lang="tr-TR" dirty="0" err="1" smtClean="0"/>
              <a:t>Şavlı</a:t>
            </a:r>
            <a:r>
              <a:rPr lang="tr-TR" dirty="0" smtClean="0"/>
              <a:t>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Domdom Ali.</a:t>
            </a:r>
          </a:p>
          <a:p>
            <a:r>
              <a:rPr lang="en-US" dirty="0"/>
              <a:t>He is one of the fat and mischievous students of the </a:t>
            </a:r>
            <a:r>
              <a:rPr lang="en-US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en-US" dirty="0"/>
              <a:t>He was nicknamed </a:t>
            </a:r>
            <a:r>
              <a:rPr lang="en-US" dirty="0" err="1"/>
              <a:t>Domdom</a:t>
            </a:r>
            <a:r>
              <a:rPr lang="en-US" dirty="0"/>
              <a:t> because he was fat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3" y="2556932"/>
            <a:ext cx="3357565" cy="356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HAYTA İSMAİL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56932"/>
            <a:ext cx="5262562" cy="3318936"/>
          </a:xfrm>
        </p:spPr>
        <p:txBody>
          <a:bodyPr/>
          <a:lstStyle/>
          <a:p>
            <a:r>
              <a:rPr lang="tr-TR" dirty="0" smtClean="0"/>
              <a:t>Ahmet Arıman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Hayta İsmail.</a:t>
            </a:r>
          </a:p>
          <a:p>
            <a:r>
              <a:rPr lang="en-US" dirty="0"/>
              <a:t>He is one of the leading figures of the class. He is also short and his smile at funny events is very different.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4" y="2672291"/>
            <a:ext cx="3319463" cy="3088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12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WHO IS RIFAT ILGAZ?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9690" y="2599796"/>
            <a:ext cx="5418907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Mehmet Rıfat Ilgaz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err="1" smtClean="0"/>
              <a:t>bo</a:t>
            </a:r>
            <a:r>
              <a:rPr lang="tr-TR" dirty="0" err="1" smtClean="0"/>
              <a:t>rn</a:t>
            </a:r>
            <a:r>
              <a:rPr lang="en-US" dirty="0" smtClean="0"/>
              <a:t> </a:t>
            </a:r>
            <a:r>
              <a:rPr lang="en-US" dirty="0"/>
              <a:t>in 1911 in the </a:t>
            </a:r>
            <a:r>
              <a:rPr lang="en-US" dirty="0" smtClean="0"/>
              <a:t>small </a:t>
            </a:r>
            <a:r>
              <a:rPr lang="en-US" dirty="0"/>
              <a:t>town </a:t>
            </a:r>
            <a:r>
              <a:rPr lang="en-US" dirty="0" smtClean="0"/>
              <a:t>of </a:t>
            </a:r>
            <a:r>
              <a:rPr lang="en-US" dirty="0" err="1"/>
              <a:t>Cide</a:t>
            </a:r>
            <a:r>
              <a:rPr lang="en-US" dirty="0"/>
              <a:t> on the Black </a:t>
            </a:r>
            <a:r>
              <a:rPr lang="en-US" dirty="0" smtClean="0"/>
              <a:t>Sea.</a:t>
            </a:r>
            <a:r>
              <a:rPr lang="tr-TR" dirty="0" smtClean="0"/>
              <a:t> He </a:t>
            </a:r>
            <a:r>
              <a:rPr lang="en-US" dirty="0" smtClean="0"/>
              <a:t>was </a:t>
            </a:r>
            <a:r>
              <a:rPr lang="en-US" dirty="0"/>
              <a:t>a Turkish teacher, </a:t>
            </a:r>
            <a:r>
              <a:rPr lang="tr-TR" dirty="0" err="1" smtClean="0"/>
              <a:t>author</a:t>
            </a:r>
            <a:r>
              <a:rPr lang="en-US" dirty="0" smtClean="0"/>
              <a:t> </a:t>
            </a:r>
            <a:r>
              <a:rPr lang="en-US" dirty="0"/>
              <a:t>and poet.</a:t>
            </a:r>
            <a:endParaRPr lang="tr-TR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1930 he graduated from </a:t>
            </a:r>
            <a:r>
              <a:rPr lang="en-US" dirty="0" err="1"/>
              <a:t>Kastamonu</a:t>
            </a:r>
            <a:r>
              <a:rPr lang="en-US" dirty="0"/>
              <a:t> Teaching College and taught Turkish at schools in </a:t>
            </a:r>
            <a:r>
              <a:rPr lang="tr-TR" dirty="0" smtClean="0"/>
              <a:t>Adapazarı</a:t>
            </a:r>
            <a:r>
              <a:rPr lang="en-US" dirty="0" smtClean="0"/>
              <a:t> </a:t>
            </a:r>
            <a:r>
              <a:rPr lang="en-US" dirty="0"/>
              <a:t>and Istanbul. </a:t>
            </a:r>
            <a:endParaRPr lang="tr-TR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1938 he graduated from </a:t>
            </a:r>
            <a:r>
              <a:rPr lang="en-US" dirty="0" err="1" smtClean="0"/>
              <a:t>Gazi</a:t>
            </a:r>
            <a:r>
              <a:rPr lang="en-US" dirty="0" smtClean="0"/>
              <a:t> Institute of Education </a:t>
            </a:r>
            <a:r>
              <a:rPr lang="tr-TR" dirty="0" smtClean="0"/>
              <a:t>,</a:t>
            </a:r>
            <a:r>
              <a:rPr lang="en-US" dirty="0" smtClean="0"/>
              <a:t>the </a:t>
            </a:r>
            <a:r>
              <a:rPr lang="en-US" dirty="0"/>
              <a:t>Department of Literature 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249" y="2556933"/>
            <a:ext cx="4060288" cy="3318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42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KEL MAHMUT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4319588" cy="3318936"/>
          </a:xfrm>
        </p:spPr>
        <p:txBody>
          <a:bodyPr/>
          <a:lstStyle/>
          <a:p>
            <a:r>
              <a:rPr lang="tr-TR" dirty="0" smtClean="0"/>
              <a:t>Münir Özkul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Kel Mahmut.</a:t>
            </a:r>
          </a:p>
          <a:p>
            <a:r>
              <a:rPr lang="en-US" dirty="0"/>
              <a:t>He is the old, disciplined but kind-hearted assistant principal and history teacher of the school</a:t>
            </a:r>
            <a:r>
              <a:rPr lang="en-US" dirty="0" smtClean="0"/>
              <a:t>.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63" y="2556932"/>
            <a:ext cx="5138736" cy="3386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554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HAFİZE ANA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4548187" cy="3318936"/>
          </a:xfrm>
        </p:spPr>
        <p:txBody>
          <a:bodyPr/>
          <a:lstStyle/>
          <a:p>
            <a:r>
              <a:rPr lang="tr-TR" dirty="0" smtClean="0"/>
              <a:t>Adile Naşit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Hafize Ana.</a:t>
            </a:r>
          </a:p>
          <a:p>
            <a:r>
              <a:rPr lang="en-US" dirty="0" err="1"/>
              <a:t>Hafize</a:t>
            </a:r>
            <a:r>
              <a:rPr lang="en-US" dirty="0"/>
              <a:t> Ana is the </a:t>
            </a:r>
            <a:r>
              <a:rPr lang="en-US" dirty="0" smtClean="0"/>
              <a:t>janitor</a:t>
            </a:r>
            <a:r>
              <a:rPr lang="tr-TR" dirty="0" smtClean="0"/>
              <a:t> </a:t>
            </a:r>
            <a:r>
              <a:rPr lang="en-US" dirty="0" smtClean="0"/>
              <a:t>and cook</a:t>
            </a:r>
            <a:r>
              <a:rPr lang="tr-TR" dirty="0" smtClean="0"/>
              <a:t>er </a:t>
            </a:r>
            <a:r>
              <a:rPr lang="en-US" dirty="0" smtClean="0"/>
              <a:t> </a:t>
            </a:r>
            <a:r>
              <a:rPr lang="en-US" dirty="0"/>
              <a:t>of the school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Sh</a:t>
            </a:r>
            <a:r>
              <a:rPr lang="en-US" dirty="0" smtClean="0"/>
              <a:t>e </a:t>
            </a:r>
            <a:r>
              <a:rPr lang="en-US" dirty="0"/>
              <a:t>is very close to the students. </a:t>
            </a:r>
            <a:r>
              <a:rPr lang="tr-TR" dirty="0" err="1" smtClean="0"/>
              <a:t>Sh</a:t>
            </a:r>
            <a:r>
              <a:rPr lang="en-US" dirty="0" smtClean="0"/>
              <a:t>e </a:t>
            </a:r>
            <a:r>
              <a:rPr lang="en-US" dirty="0"/>
              <a:t>watches and protects them. </a:t>
            </a:r>
            <a:r>
              <a:rPr lang="tr-TR" dirty="0" err="1" smtClean="0"/>
              <a:t>Sh</a:t>
            </a:r>
            <a:r>
              <a:rPr lang="en-US" dirty="0" smtClean="0"/>
              <a:t>e </a:t>
            </a:r>
            <a:r>
              <a:rPr lang="en-US" dirty="0"/>
              <a:t>tries to help in every way.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8" y="2892425"/>
            <a:ext cx="4762500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14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BADİ EKREM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534023" cy="3318936"/>
          </a:xfrm>
        </p:spPr>
        <p:txBody>
          <a:bodyPr/>
          <a:lstStyle/>
          <a:p>
            <a:r>
              <a:rPr lang="tr-TR" dirty="0" smtClean="0"/>
              <a:t>Şener şen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Badi Ekrem.</a:t>
            </a:r>
          </a:p>
          <a:p>
            <a:r>
              <a:rPr lang="tr-TR" dirty="0" smtClean="0"/>
              <a:t>Badi Ekrem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en-US" dirty="0" smtClean="0"/>
              <a:t> teacher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0" y="2556932"/>
            <a:ext cx="3386138" cy="3458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771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KÜLYUTMAZ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776912" cy="3318936"/>
          </a:xfrm>
        </p:spPr>
        <p:txBody>
          <a:bodyPr/>
          <a:lstStyle/>
          <a:p>
            <a:r>
              <a:rPr lang="tr-TR" dirty="0" smtClean="0"/>
              <a:t>Ertuğrul </a:t>
            </a:r>
            <a:r>
              <a:rPr lang="tr-TR" dirty="0" err="1" smtClean="0"/>
              <a:t>Bilda</a:t>
            </a:r>
            <a:r>
              <a:rPr lang="tr-TR" dirty="0"/>
              <a:t>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</a:t>
            </a:r>
            <a:r>
              <a:rPr lang="tr-TR" dirty="0" smtClean="0"/>
              <a:t> of Külyutmaz.</a:t>
            </a:r>
          </a:p>
          <a:p>
            <a:r>
              <a:rPr lang="tr-TR" dirty="0" smtClean="0"/>
              <a:t>H</a:t>
            </a:r>
            <a:r>
              <a:rPr lang="en-US" dirty="0" smtClean="0"/>
              <a:t>e </a:t>
            </a:r>
            <a:r>
              <a:rPr lang="en-US" dirty="0"/>
              <a:t>is a biology </a:t>
            </a:r>
            <a:r>
              <a:rPr lang="en-US" dirty="0" smtClean="0"/>
              <a:t>teacher</a:t>
            </a:r>
            <a:r>
              <a:rPr lang="tr-TR" dirty="0" smtClean="0"/>
              <a:t>.</a:t>
            </a:r>
          </a:p>
          <a:p>
            <a:r>
              <a:rPr lang="en-US" dirty="0"/>
              <a:t>He does everything to prevent students from cheating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818343"/>
            <a:ext cx="4533900" cy="3057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3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WHO IS RIFAT ILGAZ?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392782" cy="3318936"/>
          </a:xfrm>
        </p:spPr>
        <p:txBody>
          <a:bodyPr/>
          <a:lstStyle/>
          <a:p>
            <a:pPr algn="just"/>
            <a:r>
              <a:rPr lang="tr-TR" dirty="0" smtClean="0"/>
              <a:t>He </a:t>
            </a:r>
            <a:r>
              <a:rPr lang="en-US" dirty="0" smtClean="0"/>
              <a:t>has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/>
              <a:t> </a:t>
            </a:r>
            <a:r>
              <a:rPr lang="en-US" dirty="0" smtClean="0"/>
              <a:t>a </a:t>
            </a:r>
            <a:r>
              <a:rPr lang="en-US" dirty="0"/>
              <a:t>successful career in Turkish Literature as a lecturer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author has thousands of short stories, poems, novels, plays, </a:t>
            </a:r>
            <a:r>
              <a:rPr lang="en-US" dirty="0" smtClean="0"/>
              <a:t>memo</a:t>
            </a:r>
            <a:r>
              <a:rPr lang="tr-TR" dirty="0" err="1" smtClean="0"/>
              <a:t>ries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articles.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most famous </a:t>
            </a:r>
            <a:r>
              <a:rPr lang="tr-TR" dirty="0" err="1" smtClean="0"/>
              <a:t>work</a:t>
            </a:r>
            <a:r>
              <a:rPr lang="tr-TR" dirty="0" smtClean="0"/>
              <a:t> is </a:t>
            </a:r>
            <a:r>
              <a:rPr lang="tr-TR" dirty="0" smtClean="0"/>
              <a:t>‘’</a:t>
            </a:r>
            <a:r>
              <a:rPr lang="tr-TR" dirty="0" err="1" smtClean="0"/>
              <a:t>Hababam</a:t>
            </a:r>
            <a:r>
              <a:rPr lang="tr-TR" dirty="0" smtClean="0"/>
              <a:t> </a:t>
            </a:r>
            <a:r>
              <a:rPr lang="tr-TR" dirty="0" err="1" smtClean="0"/>
              <a:t>Clas</a:t>
            </a:r>
            <a:r>
              <a:rPr lang="tr-TR" dirty="0" err="1" smtClean="0"/>
              <a:t>s</a:t>
            </a:r>
            <a:r>
              <a:rPr lang="tr-TR" dirty="0" smtClean="0"/>
              <a:t>’’</a:t>
            </a:r>
            <a:r>
              <a:rPr lang="tr-TR" dirty="0" smtClean="0"/>
              <a:t>.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691" y="2559357"/>
            <a:ext cx="3578662" cy="3316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3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tr-TR" dirty="0" smtClean="0"/>
              <a:t>I</a:t>
            </a:r>
            <a:r>
              <a:rPr lang="en-US" dirty="0" err="1" smtClean="0"/>
              <a:t>mportance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R</a:t>
            </a:r>
            <a:r>
              <a:rPr lang="tr-TR" dirty="0" smtClean="0"/>
              <a:t>ı</a:t>
            </a:r>
            <a:r>
              <a:rPr lang="en-US" dirty="0" smtClean="0"/>
              <a:t>fat </a:t>
            </a:r>
            <a:r>
              <a:rPr lang="en-US" dirty="0" err="1"/>
              <a:t>Ilgaz</a:t>
            </a:r>
            <a:r>
              <a:rPr lang="en-US" dirty="0"/>
              <a:t> in Turkish </a:t>
            </a:r>
            <a:r>
              <a:rPr lang="tr-TR" dirty="0" smtClean="0"/>
              <a:t>L</a:t>
            </a:r>
            <a:r>
              <a:rPr lang="en-US" dirty="0" err="1" smtClean="0"/>
              <a:t>iterature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405845" cy="3318936"/>
          </a:xfrm>
        </p:spPr>
        <p:txBody>
          <a:bodyPr/>
          <a:lstStyle/>
          <a:p>
            <a:r>
              <a:rPr lang="en-US" dirty="0" err="1" smtClean="0"/>
              <a:t>Rıfat</a:t>
            </a:r>
            <a:r>
              <a:rPr lang="en-US" dirty="0" smtClean="0"/>
              <a:t> </a:t>
            </a:r>
            <a:r>
              <a:rPr lang="en-US" dirty="0" err="1"/>
              <a:t>Ilgaz</a:t>
            </a:r>
            <a:r>
              <a:rPr lang="en-US" dirty="0"/>
              <a:t> started to write poetry in his primary school </a:t>
            </a:r>
            <a:r>
              <a:rPr lang="en-US" dirty="0" smtClean="0"/>
              <a:t>years</a:t>
            </a:r>
            <a:r>
              <a:rPr lang="tr-TR" dirty="0" smtClean="0"/>
              <a:t>. </a:t>
            </a:r>
            <a:r>
              <a:rPr lang="en-US" dirty="0"/>
              <a:t>He is one of the productive, social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realist</a:t>
            </a:r>
            <a:r>
              <a:rPr lang="tr-TR" dirty="0" err="1" smtClean="0"/>
              <a:t>ic</a:t>
            </a:r>
            <a:r>
              <a:rPr lang="en-US" dirty="0" smtClean="0"/>
              <a:t> </a:t>
            </a:r>
            <a:r>
              <a:rPr lang="en-US" dirty="0"/>
              <a:t>writers of 20th century Turkish Literature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first published work of </a:t>
            </a:r>
            <a:r>
              <a:rPr lang="en-US" dirty="0" err="1"/>
              <a:t>Rıfat</a:t>
            </a:r>
            <a:r>
              <a:rPr lang="en-US" dirty="0"/>
              <a:t> </a:t>
            </a:r>
            <a:r>
              <a:rPr lang="en-US" dirty="0" err="1"/>
              <a:t>Ilgaz</a:t>
            </a:r>
            <a:r>
              <a:rPr lang="en-US" dirty="0"/>
              <a:t> is the poem </a:t>
            </a:r>
            <a:r>
              <a:rPr lang="tr-TR" dirty="0" smtClean="0"/>
              <a:t>‘’ </a:t>
            </a:r>
            <a:r>
              <a:rPr lang="tr-TR" dirty="0" err="1" smtClean="0"/>
              <a:t>In</a:t>
            </a:r>
            <a:r>
              <a:rPr lang="tr-TR" dirty="0" smtClean="0"/>
              <a:t> My </a:t>
            </a:r>
            <a:r>
              <a:rPr lang="tr-TR" dirty="0" err="1" smtClean="0"/>
              <a:t>Darling</a:t>
            </a:r>
            <a:r>
              <a:rPr lang="tr-TR" dirty="0" smtClean="0"/>
              <a:t> </a:t>
            </a:r>
            <a:r>
              <a:rPr lang="tr-TR" dirty="0" err="1" smtClean="0"/>
              <a:t>Grave</a:t>
            </a:r>
            <a:r>
              <a:rPr lang="tr-TR" dirty="0" smtClean="0"/>
              <a:t>’’</a:t>
            </a:r>
            <a:r>
              <a:rPr lang="en-US" dirty="0" smtClean="0"/>
              <a:t>, </a:t>
            </a:r>
            <a:r>
              <a:rPr lang="en-US" dirty="0"/>
              <a:t>which he wrote at the age of 15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endParaRPr lang="tr-TR" dirty="0" smtClean="0"/>
          </a:p>
          <a:p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989" y="2556932"/>
            <a:ext cx="4400550" cy="3479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of </a:t>
            </a:r>
            <a:r>
              <a:rPr lang="en-US" dirty="0" err="1"/>
              <a:t>Rıfat</a:t>
            </a:r>
            <a:r>
              <a:rPr lang="en-US" dirty="0"/>
              <a:t> </a:t>
            </a:r>
            <a:r>
              <a:rPr lang="en-US" dirty="0" err="1"/>
              <a:t>Ilgaz</a:t>
            </a:r>
            <a:r>
              <a:rPr lang="en-US" dirty="0"/>
              <a:t> in Turkish Literature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5198389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Rıfat</a:t>
            </a:r>
            <a:r>
              <a:rPr lang="en-US" dirty="0"/>
              <a:t> </a:t>
            </a:r>
            <a:r>
              <a:rPr lang="en-US" dirty="0" err="1"/>
              <a:t>Ilgaz</a:t>
            </a:r>
            <a:r>
              <a:rPr lang="en-US" dirty="0"/>
              <a:t> worked as a teacher during the Second World War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He talked about the problems he observed in society during this period in his writings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tr-TR" dirty="0" smtClean="0"/>
              <a:t>His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poetry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</a:t>
            </a:r>
            <a:r>
              <a:rPr lang="tr-TR" dirty="0" smtClean="0"/>
              <a:t>‘’</a:t>
            </a:r>
            <a:r>
              <a:rPr lang="tr-TR" dirty="0" err="1" smtClean="0"/>
              <a:t>Fellowship</a:t>
            </a:r>
            <a:r>
              <a:rPr lang="tr-TR" dirty="0" smtClean="0"/>
              <a:t>’’ </a:t>
            </a: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 err="1" smtClean="0"/>
              <a:t>telling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society</a:t>
            </a:r>
            <a:r>
              <a:rPr lang="tr-TR" dirty="0" smtClean="0"/>
              <a:t> at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198" y="2556932"/>
            <a:ext cx="3962400" cy="3574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59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Works of Rıfat Ilgaz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62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Rıfat</a:t>
            </a:r>
            <a:r>
              <a:rPr lang="en-US" dirty="0"/>
              <a:t> </a:t>
            </a:r>
            <a:r>
              <a:rPr lang="en-US" dirty="0" err="1"/>
              <a:t>Ilgaz's</a:t>
            </a:r>
            <a:r>
              <a:rPr lang="en-US" dirty="0"/>
              <a:t> Works in the Novel Type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3199107" cy="3318936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Yıldız </a:t>
            </a:r>
            <a:r>
              <a:rPr lang="tr-TR" dirty="0" smtClean="0"/>
              <a:t>Karayel (Star &amp; </a:t>
            </a:r>
            <a:r>
              <a:rPr lang="tr-TR" dirty="0" err="1" smtClean="0"/>
              <a:t>Mistral</a:t>
            </a:r>
            <a:r>
              <a:rPr lang="tr-TR" dirty="0" smtClean="0"/>
              <a:t>)</a:t>
            </a:r>
          </a:p>
          <a:p>
            <a:r>
              <a:rPr lang="tr-TR" dirty="0" smtClean="0"/>
              <a:t>Sarı Yazma ( </a:t>
            </a:r>
            <a:r>
              <a:rPr lang="tr-TR" dirty="0" err="1" smtClean="0"/>
              <a:t>Yellow</a:t>
            </a:r>
            <a:r>
              <a:rPr lang="tr-TR" dirty="0" smtClean="0"/>
              <a:t> </a:t>
            </a:r>
            <a:r>
              <a:rPr lang="tr-TR" dirty="0" err="1" smtClean="0"/>
              <a:t>Scarf</a:t>
            </a:r>
            <a:r>
              <a:rPr lang="tr-TR" dirty="0" smtClean="0"/>
              <a:t> )</a:t>
            </a:r>
          </a:p>
          <a:p>
            <a:r>
              <a:rPr lang="tr-TR" dirty="0" smtClean="0"/>
              <a:t>Karartma Geceleri (</a:t>
            </a:r>
            <a:r>
              <a:rPr lang="tr-TR" dirty="0" err="1" smtClean="0"/>
              <a:t>Blackout</a:t>
            </a:r>
            <a:r>
              <a:rPr lang="tr-TR" dirty="0" smtClean="0"/>
              <a:t> </a:t>
            </a:r>
            <a:r>
              <a:rPr lang="tr-TR" dirty="0" err="1"/>
              <a:t>N</a:t>
            </a:r>
            <a:r>
              <a:rPr lang="tr-TR" dirty="0" err="1" smtClean="0"/>
              <a:t>ights</a:t>
            </a:r>
            <a:r>
              <a:rPr lang="tr-TR" dirty="0" smtClean="0"/>
              <a:t> )</a:t>
            </a:r>
          </a:p>
          <a:p>
            <a:r>
              <a:rPr lang="tr-TR" dirty="0" smtClean="0"/>
              <a:t>Karadeniz'in Kıyıcığında</a:t>
            </a:r>
            <a:r>
              <a:rPr lang="en-US" dirty="0" smtClean="0"/>
              <a:t> </a:t>
            </a:r>
            <a:r>
              <a:rPr lang="tr-TR" dirty="0" smtClean="0"/>
              <a:t>(O</a:t>
            </a:r>
            <a:r>
              <a:rPr lang="en-US" dirty="0" smtClean="0"/>
              <a:t>n </a:t>
            </a:r>
            <a:r>
              <a:rPr lang="tr-TR" dirty="0"/>
              <a:t>T</a:t>
            </a:r>
            <a:r>
              <a:rPr lang="en-US" dirty="0" smtClean="0"/>
              <a:t>he </a:t>
            </a:r>
            <a:r>
              <a:rPr lang="tr-TR" dirty="0"/>
              <a:t>B</a:t>
            </a:r>
            <a:r>
              <a:rPr lang="en-US" dirty="0" smtClean="0"/>
              <a:t>lack </a:t>
            </a:r>
            <a:r>
              <a:rPr lang="tr-TR" dirty="0"/>
              <a:t>S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tr-TR" dirty="0"/>
              <a:t>C</a:t>
            </a:r>
            <a:r>
              <a:rPr lang="en-US" dirty="0" err="1" smtClean="0"/>
              <a:t>oast</a:t>
            </a:r>
            <a:r>
              <a:rPr lang="tr-TR" dirty="0" smtClean="0"/>
              <a:t> )</a:t>
            </a:r>
          </a:p>
          <a:p>
            <a:r>
              <a:rPr lang="tr-TR" dirty="0" smtClean="0"/>
              <a:t>Hababam Sınıfı(Hababam Class)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354027" y="2388198"/>
            <a:ext cx="4833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Pijamalılar (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Pajamas</a:t>
            </a:r>
            <a:r>
              <a:rPr lang="tr-TR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Hoca </a:t>
            </a:r>
            <a:r>
              <a:rPr lang="tr-TR" sz="2400" dirty="0"/>
              <a:t>Nasrettin ve </a:t>
            </a:r>
            <a:r>
              <a:rPr lang="tr-TR" sz="2400" dirty="0" smtClean="0"/>
              <a:t>Çömezleri (</a:t>
            </a:r>
            <a:r>
              <a:rPr lang="tr-TR" sz="2400" dirty="0" err="1" smtClean="0"/>
              <a:t>Hodja</a:t>
            </a:r>
            <a:r>
              <a:rPr lang="tr-TR" sz="2400" dirty="0" smtClean="0"/>
              <a:t> Nasrettin </a:t>
            </a:r>
            <a:r>
              <a:rPr lang="tr-TR" sz="2400" dirty="0" err="1"/>
              <a:t>A</a:t>
            </a:r>
            <a:r>
              <a:rPr lang="tr-TR" sz="2400" dirty="0" err="1" smtClean="0"/>
              <a:t>nd</a:t>
            </a:r>
            <a:r>
              <a:rPr lang="tr-TR" sz="2400" dirty="0" smtClean="0"/>
              <a:t> </a:t>
            </a:r>
            <a:r>
              <a:rPr lang="tr-TR" sz="2400" dirty="0"/>
              <a:t>H</a:t>
            </a:r>
            <a:r>
              <a:rPr lang="tr-TR" sz="2400" dirty="0" smtClean="0"/>
              <a:t>is </a:t>
            </a:r>
            <a:r>
              <a:rPr lang="tr-TR" sz="2400" dirty="0" err="1" smtClean="0"/>
              <a:t>Rookies</a:t>
            </a:r>
            <a:r>
              <a:rPr lang="tr-TR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Meşrutiyet Kıraathanesi (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Cafe</a:t>
            </a:r>
            <a:r>
              <a:rPr lang="tr-TR" sz="2400" dirty="0" smtClean="0"/>
              <a:t> Of </a:t>
            </a:r>
            <a:r>
              <a:rPr lang="tr-TR" sz="2400" dirty="0" err="1" smtClean="0"/>
              <a:t>Constitutional</a:t>
            </a:r>
            <a:r>
              <a:rPr lang="tr-TR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Apartman </a:t>
            </a:r>
            <a:r>
              <a:rPr lang="tr-TR" sz="2400" dirty="0"/>
              <a:t>Çocukları</a:t>
            </a:r>
            <a:r>
              <a:rPr lang="tr-TR" sz="2400" dirty="0" smtClean="0"/>
              <a:t>. (</a:t>
            </a:r>
            <a:r>
              <a:rPr lang="tr-TR" sz="2400" dirty="0" err="1" smtClean="0"/>
              <a:t>Apartment</a:t>
            </a:r>
            <a:r>
              <a:rPr lang="tr-TR" sz="2400" dirty="0" smtClean="0"/>
              <a:t> Kids)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410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Rıfat </a:t>
            </a:r>
            <a:r>
              <a:rPr lang="tr-TR" dirty="0" err="1"/>
              <a:t>Ilgaz's</a:t>
            </a:r>
            <a:r>
              <a:rPr lang="tr-TR" dirty="0"/>
              <a:t> </a:t>
            </a:r>
            <a:r>
              <a:rPr lang="tr-TR" dirty="0" err="1"/>
              <a:t>Poetry</a:t>
            </a:r>
            <a:r>
              <a:rPr lang="tr-TR" dirty="0"/>
              <a:t> </a:t>
            </a:r>
            <a:r>
              <a:rPr lang="tr-TR" dirty="0" err="1"/>
              <a:t>Books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Kulağımız </a:t>
            </a:r>
            <a:r>
              <a:rPr lang="tr-TR" dirty="0" smtClean="0"/>
              <a:t>Kirişte (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/>
              <a:t>E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tr-TR" dirty="0"/>
              <a:t>I</a:t>
            </a:r>
            <a:r>
              <a:rPr lang="tr-TR" dirty="0" smtClean="0"/>
              <a:t>s </a:t>
            </a:r>
            <a:r>
              <a:rPr lang="tr-TR" dirty="0"/>
              <a:t>C</a:t>
            </a:r>
            <a:r>
              <a:rPr lang="en-US" dirty="0" smtClean="0"/>
              <a:t>lose </a:t>
            </a:r>
            <a:r>
              <a:rPr lang="tr-TR" dirty="0"/>
              <a:t>T</a:t>
            </a:r>
            <a:r>
              <a:rPr lang="en-US" dirty="0" smtClean="0"/>
              <a:t>o </a:t>
            </a:r>
            <a:r>
              <a:rPr lang="tr-TR" dirty="0"/>
              <a:t>T</a:t>
            </a:r>
            <a:r>
              <a:rPr lang="en-US" dirty="0" smtClean="0"/>
              <a:t>he </a:t>
            </a:r>
            <a:r>
              <a:rPr lang="tr-TR" dirty="0"/>
              <a:t>G</a:t>
            </a:r>
            <a:r>
              <a:rPr lang="en-US" dirty="0" smtClean="0"/>
              <a:t>round </a:t>
            </a:r>
            <a:r>
              <a:rPr lang="tr-TR" dirty="0" smtClean="0"/>
              <a:t>)</a:t>
            </a:r>
          </a:p>
          <a:p>
            <a:r>
              <a:rPr lang="tr-TR" dirty="0" smtClean="0"/>
              <a:t>Güvercinim </a:t>
            </a:r>
            <a:r>
              <a:rPr lang="tr-TR" dirty="0"/>
              <a:t>Uyur mu? </a:t>
            </a:r>
            <a:r>
              <a:rPr lang="tr-TR" dirty="0" smtClean="0"/>
              <a:t> (Do </a:t>
            </a:r>
            <a:r>
              <a:rPr lang="tr-TR" dirty="0"/>
              <a:t>M</a:t>
            </a:r>
            <a:r>
              <a:rPr lang="tr-TR" dirty="0" smtClean="0"/>
              <a:t>y </a:t>
            </a:r>
            <a:r>
              <a:rPr lang="tr-TR" dirty="0" err="1"/>
              <a:t>P</a:t>
            </a:r>
            <a:r>
              <a:rPr lang="tr-TR" dirty="0" err="1" smtClean="0"/>
              <a:t>egion</a:t>
            </a:r>
            <a:r>
              <a:rPr lang="tr-TR" dirty="0" smtClean="0"/>
              <a:t> </a:t>
            </a:r>
            <a:r>
              <a:rPr lang="tr-TR" dirty="0" err="1"/>
              <a:t>S</a:t>
            </a:r>
            <a:r>
              <a:rPr lang="tr-TR" dirty="0" err="1" smtClean="0"/>
              <a:t>leep</a:t>
            </a:r>
            <a:r>
              <a:rPr lang="tr-TR" dirty="0" smtClean="0"/>
              <a:t> ?)</a:t>
            </a:r>
          </a:p>
          <a:p>
            <a:r>
              <a:rPr lang="tr-TR" dirty="0" smtClean="0"/>
              <a:t>Ocak </a:t>
            </a:r>
            <a:r>
              <a:rPr lang="tr-TR" dirty="0"/>
              <a:t>Katırı </a:t>
            </a:r>
            <a:r>
              <a:rPr lang="tr-TR" dirty="0" smtClean="0"/>
              <a:t>Alagöz ( </a:t>
            </a:r>
            <a:r>
              <a:rPr lang="tr-TR" dirty="0" err="1" smtClean="0"/>
              <a:t>Mule</a:t>
            </a:r>
            <a:r>
              <a:rPr lang="tr-TR" dirty="0" smtClean="0"/>
              <a:t> Alagöz)</a:t>
            </a:r>
          </a:p>
          <a:p>
            <a:r>
              <a:rPr lang="tr-TR" dirty="0" smtClean="0"/>
              <a:t>Yarenlik (</a:t>
            </a:r>
            <a:r>
              <a:rPr lang="tr-TR" dirty="0" err="1" smtClean="0"/>
              <a:t>Fellowship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Üsküdar'da Sabah Oldu</a:t>
            </a:r>
            <a:r>
              <a:rPr lang="tr-TR" dirty="0" smtClean="0"/>
              <a:t>.( </a:t>
            </a:r>
            <a:r>
              <a:rPr lang="tr-TR" dirty="0" err="1" smtClean="0"/>
              <a:t>Morning</a:t>
            </a:r>
            <a:r>
              <a:rPr lang="tr-TR" dirty="0" smtClean="0"/>
              <a:t>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/>
              <a:t>Ü</a:t>
            </a:r>
            <a:r>
              <a:rPr lang="tr-TR" dirty="0" smtClean="0"/>
              <a:t>sküdar)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624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Rifat</a:t>
            </a:r>
            <a:r>
              <a:rPr lang="tr-TR" dirty="0"/>
              <a:t> </a:t>
            </a:r>
            <a:r>
              <a:rPr lang="tr-TR" dirty="0" err="1"/>
              <a:t>Ilgaz's</a:t>
            </a:r>
            <a:r>
              <a:rPr lang="tr-TR" dirty="0"/>
              <a:t> </a:t>
            </a:r>
            <a:r>
              <a:rPr lang="tr-TR" dirty="0" err="1"/>
              <a:t>Story</a:t>
            </a:r>
            <a:r>
              <a:rPr lang="tr-TR" dirty="0"/>
              <a:t> </a:t>
            </a:r>
            <a:r>
              <a:rPr lang="tr-TR" dirty="0" err="1"/>
              <a:t>Books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 Osman Çiftlik </a:t>
            </a:r>
            <a:r>
              <a:rPr lang="tr-TR" dirty="0" smtClean="0"/>
              <a:t>Senin ( </a:t>
            </a:r>
            <a:r>
              <a:rPr lang="tr-TR" dirty="0" err="1" smtClean="0"/>
              <a:t>Work</a:t>
            </a:r>
            <a:r>
              <a:rPr lang="tr-TR" dirty="0" smtClean="0"/>
              <a:t> Osman,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/>
              <a:t>F</a:t>
            </a:r>
            <a:r>
              <a:rPr lang="tr-TR" dirty="0" smtClean="0"/>
              <a:t>arm </a:t>
            </a:r>
            <a:r>
              <a:rPr lang="tr-TR" dirty="0" err="1" smtClean="0"/>
              <a:t>Belongs</a:t>
            </a:r>
            <a:r>
              <a:rPr lang="tr-TR" dirty="0" smtClean="0"/>
              <a:t> </a:t>
            </a:r>
            <a:r>
              <a:rPr lang="tr-TR" dirty="0" err="1"/>
              <a:t>T</a:t>
            </a:r>
            <a:r>
              <a:rPr lang="tr-TR" dirty="0" err="1" smtClean="0"/>
              <a:t>o</a:t>
            </a:r>
            <a:r>
              <a:rPr lang="tr-TR" dirty="0" smtClean="0"/>
              <a:t> </a:t>
            </a:r>
            <a:r>
              <a:rPr lang="tr-TR" dirty="0" err="1"/>
              <a:t>Y</a:t>
            </a:r>
            <a:r>
              <a:rPr lang="tr-TR" dirty="0" err="1" smtClean="0"/>
              <a:t>ou</a:t>
            </a:r>
            <a:r>
              <a:rPr lang="tr-TR" dirty="0" smtClean="0"/>
              <a:t> )</a:t>
            </a:r>
          </a:p>
          <a:p>
            <a:r>
              <a:rPr lang="tr-TR" dirty="0" smtClean="0"/>
              <a:t>Nerde </a:t>
            </a:r>
            <a:r>
              <a:rPr lang="tr-TR" dirty="0"/>
              <a:t>Eski </a:t>
            </a:r>
            <a:r>
              <a:rPr lang="tr-TR" dirty="0" smtClean="0"/>
              <a:t>Ustalar? </a:t>
            </a:r>
            <a:r>
              <a:rPr lang="tr-TR" dirty="0" smtClean="0"/>
              <a:t>(</a:t>
            </a:r>
            <a:r>
              <a:rPr lang="tr-TR" dirty="0" err="1"/>
              <a:t>W</a:t>
            </a:r>
            <a:r>
              <a:rPr lang="tr-TR" dirty="0" err="1" smtClean="0"/>
              <a:t>here</a:t>
            </a:r>
            <a:r>
              <a:rPr lang="tr-TR" dirty="0" smtClean="0"/>
              <a:t> </a:t>
            </a:r>
            <a:r>
              <a:rPr lang="tr-TR" dirty="0"/>
              <a:t>I</a:t>
            </a:r>
            <a:r>
              <a:rPr lang="tr-TR" dirty="0" smtClean="0"/>
              <a:t>s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Senier</a:t>
            </a:r>
            <a:r>
              <a:rPr lang="tr-TR" dirty="0" smtClean="0"/>
              <a:t> </a:t>
            </a:r>
            <a:r>
              <a:rPr lang="tr-TR" dirty="0" err="1" smtClean="0"/>
              <a:t>Master</a:t>
            </a:r>
            <a:r>
              <a:rPr lang="tr-TR" dirty="0" smtClean="0"/>
              <a:t>?)</a:t>
            </a:r>
            <a:endParaRPr lang="tr-TR" dirty="0" smtClean="0"/>
          </a:p>
          <a:p>
            <a:r>
              <a:rPr lang="tr-TR" dirty="0" smtClean="0"/>
              <a:t>Sosyal </a:t>
            </a:r>
            <a:r>
              <a:rPr lang="tr-TR" dirty="0"/>
              <a:t>Kadınlar </a:t>
            </a:r>
            <a:r>
              <a:rPr lang="tr-TR" dirty="0" smtClean="0"/>
              <a:t>Partisi (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/>
              <a:t>P</a:t>
            </a:r>
            <a:r>
              <a:rPr lang="tr-TR" dirty="0" err="1" smtClean="0"/>
              <a:t>arty</a:t>
            </a:r>
            <a:r>
              <a:rPr lang="tr-TR" dirty="0" smtClean="0"/>
              <a:t> )</a:t>
            </a:r>
          </a:p>
          <a:p>
            <a:r>
              <a:rPr lang="tr-TR" dirty="0" smtClean="0"/>
              <a:t>Rüşvetin Almanca‘ sı. (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B</a:t>
            </a:r>
            <a:r>
              <a:rPr lang="tr-TR" dirty="0" err="1" smtClean="0"/>
              <a:t>ribery</a:t>
            </a:r>
            <a:r>
              <a:rPr lang="tr-TR" dirty="0" smtClean="0"/>
              <a:t>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German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808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775</TotalTime>
  <Words>850</Words>
  <Application>Microsoft Office PowerPoint</Application>
  <PresentationFormat>Özel</PresentationFormat>
  <Paragraphs>84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Organik</vt:lpstr>
      <vt:lpstr>RIFAT ILGAZ </vt:lpstr>
      <vt:lpstr>WHO IS RIFAT ILGAZ?</vt:lpstr>
      <vt:lpstr>WHO IS RIFAT ILGAZ?</vt:lpstr>
      <vt:lpstr>The Importance of Rıfat Ilgaz in Turkish Literature</vt:lpstr>
      <vt:lpstr>The Importance of Rıfat Ilgaz in Turkish Literature</vt:lpstr>
      <vt:lpstr>Works of Rıfat Ilgaz</vt:lpstr>
      <vt:lpstr>Rıfat Ilgaz's Works in the Novel Type</vt:lpstr>
      <vt:lpstr>Rıfat Ilgaz's Poetry Books</vt:lpstr>
      <vt:lpstr>Rifat Ilgaz's Story Books</vt:lpstr>
      <vt:lpstr>HABABAM CLASS</vt:lpstr>
      <vt:lpstr>HABABAM CLASS</vt:lpstr>
      <vt:lpstr>HABABAM CLASS</vt:lpstr>
      <vt:lpstr>HABABAM CLASS</vt:lpstr>
      <vt:lpstr>FEATURED CHARACTERS</vt:lpstr>
      <vt:lpstr>   </vt:lpstr>
      <vt:lpstr>İNEK ŞABAN</vt:lpstr>
      <vt:lpstr>GÜDÜK NECMİ</vt:lpstr>
      <vt:lpstr>DOMDOM ALİ</vt:lpstr>
      <vt:lpstr>HAYTA İSMAİL</vt:lpstr>
      <vt:lpstr>KEL MAHMUT</vt:lpstr>
      <vt:lpstr>HAFİZE ANA</vt:lpstr>
      <vt:lpstr>BADİ EKREM</vt:lpstr>
      <vt:lpstr>KÜLYUTMAZ</vt:lpstr>
      <vt:lpstr>Slayt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Windows Kullanıcısı</cp:lastModifiedBy>
  <cp:revision>60</cp:revision>
  <dcterms:created xsi:type="dcterms:W3CDTF">2022-09-04T17:57:53Z</dcterms:created>
  <dcterms:modified xsi:type="dcterms:W3CDTF">2022-09-27T08:59:04Z</dcterms:modified>
</cp:coreProperties>
</file>