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Source Code Pro" panose="020B0604020202020204" charset="0"/>
      <p:regular r:id="rId20"/>
      <p:bold r:id="rId21"/>
      <p:italic r:id="rId22"/>
      <p:boldItalic r:id="rId23"/>
    </p:embeddedFont>
    <p:embeddedFont>
      <p:font typeface="Amatic SC" panose="020B0604020202020204" charset="-79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a7ONu72mfXWa8g//7vXp0fKx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969ACD-CBC4-4656-914C-DD4F72985447}">
  <a:tblStyle styleId="{25969ACD-CBC4-4656-914C-DD4F7298544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96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95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10df026e28112d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10df026e28112d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50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3bbc8032403b7c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3bbc8032403b7c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98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3bbc8032403b7c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3bbc8032403b7c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24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5642365329c3b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5642365329c3b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91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10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4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14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24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40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03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43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10df026e28112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10df026e28112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82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53bbc8032403b7c_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253bbc8032403b7c_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g253bbc8032403b7c_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253bbc8032403b7c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53bbc8032403b7c_4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253bbc8032403b7c_4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g253bbc8032403b7c_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3bbc8032403b7c_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53bbc8032403b7c_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g253bbc8032403b7c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53bbc8032403b7c_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53bbc8032403b7c_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253bbc8032403b7c_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53bbc8032403b7c_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53bbc8032403b7c_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253bbc8032403b7c_1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253bbc8032403b7c_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53bbc8032403b7c_21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g253bbc8032403b7c_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53bbc8032403b7c_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g253bbc8032403b7c_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g253bbc8032403b7c_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53bbc8032403b7c_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253bbc8032403b7c_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53bbc8032403b7c_3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g253bbc8032403b7c_3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253bbc8032403b7c_3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g253bbc8032403b7c_3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g253bbc8032403b7c_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g253bbc8032403b7c_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53bbc8032403b7c_3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g253bbc8032403b7c_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53bbc8032403b7c_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g253bbc8032403b7c_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g253bbc8032403b7c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311706" y="1510581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it"/>
              <a:t>Italian lesson</a:t>
            </a:r>
            <a:endParaRPr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94" y="3590013"/>
            <a:ext cx="2026449" cy="13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013" y="879558"/>
            <a:ext cx="1681026" cy="111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5851" y="3643312"/>
            <a:ext cx="2026449" cy="126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">
            <a:off x="6496286" y="763276"/>
            <a:ext cx="2026449" cy="135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0df026e28112d_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food</a:t>
            </a:r>
            <a:endParaRPr dirty="0"/>
          </a:p>
        </p:txBody>
      </p:sp>
      <p:sp>
        <p:nvSpPr>
          <p:cNvPr id="121" name="Google Shape;121;g3410df026e28112d_8"/>
          <p:cNvSpPr txBox="1">
            <a:spLocks noGrp="1"/>
          </p:cNvSpPr>
          <p:nvPr>
            <p:ph type="body" idx="1"/>
          </p:nvPr>
        </p:nvSpPr>
        <p:spPr>
          <a:xfrm>
            <a:off x="311700" y="700600"/>
            <a:ext cx="5212200" cy="4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tomato     POMODORO 🍅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potatoes   PATATE 🥔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bread      PANE 🍞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apple      MELA 🍎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fish       PESCE 🐟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cheese     FORMAGGIO 🧀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ice cream  GELATO 🍦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eggs       UOVA 🥚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biscuits   BISCOTTI 🍪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22" name="Google Shape;122;g3410df026e28112d_8"/>
          <p:cNvSpPr txBox="1">
            <a:spLocks noGrp="1"/>
          </p:cNvSpPr>
          <p:nvPr>
            <p:ph type="body" idx="2"/>
          </p:nvPr>
        </p:nvSpPr>
        <p:spPr>
          <a:xfrm>
            <a:off x="4572000" y="700600"/>
            <a:ext cx="5212200" cy="44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vegetable VERDURA 🥒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milk      LATTE 🍼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chicken   POLLO 🍗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cake      TORTA 🍰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coffee    CAFFÈ ☕️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wine      VINO 🍷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water     ACQUA 💧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lemon     LIMONE 🍋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/>
              <a:t>cherry    CILIEGIE 🍒 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3bbc8032403b7c_52"/>
          <p:cNvSpPr txBox="1">
            <a:spLocks noGrp="1"/>
          </p:cNvSpPr>
          <p:nvPr>
            <p:ph type="title"/>
          </p:nvPr>
        </p:nvSpPr>
        <p:spPr>
          <a:xfrm>
            <a:off x="265500" y="-569843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JOBS</a:t>
            </a:r>
            <a:endParaRPr/>
          </a:p>
        </p:txBody>
      </p:sp>
      <p:sp>
        <p:nvSpPr>
          <p:cNvPr id="128" name="Google Shape;128;g253bbc8032403b7c_52"/>
          <p:cNvSpPr txBox="1">
            <a:spLocks noGrp="1"/>
          </p:cNvSpPr>
          <p:nvPr>
            <p:ph type="subTitle" idx="1"/>
          </p:nvPr>
        </p:nvSpPr>
        <p:spPr>
          <a:xfrm>
            <a:off x="-345900" y="1140455"/>
            <a:ext cx="5268000" cy="4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policeman    POLIZIOTTO 🚓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fireman    POMPIERE 👩‍🚒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teacher  </a:t>
            </a:r>
            <a:r>
              <a:rPr lang="it" dirty="0" smtClean="0"/>
              <a:t>INSEGNANTE👨</a:t>
            </a:r>
            <a:r>
              <a:rPr lang="it" dirty="0"/>
              <a:t>‍🏫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actor    ATTORE 📽️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engineer   INGEGNERE 📐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</a:t>
            </a:r>
            <a:r>
              <a:rPr lang="it" dirty="0" smtClean="0"/>
              <a:t>ook CUOCO </a:t>
            </a:r>
            <a:r>
              <a:rPr lang="it" dirty="0"/>
              <a:t>👨‍🍳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doctor   DOTTORE 🥼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dentist    DENTISTA 🦷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nurse    INFERMIERA 👩‍⚕️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office worker    IMPIEGATO 👨‍💼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lawyer    AVVOCATO 🧑‍💼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9" name="Google Shape;129;g253bbc8032403b7c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982" y="131567"/>
            <a:ext cx="2124750" cy="1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53bbc8032403b7c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2611" y="131573"/>
            <a:ext cx="1334100" cy="17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53bbc8032403b7c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148646" y="2106760"/>
            <a:ext cx="1868701" cy="24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53bbc8032403b7c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97" y="1549760"/>
            <a:ext cx="1524000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53bbc8032403b7c_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0349" y="2967654"/>
            <a:ext cx="1524000" cy="195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3bbc8032403b7c_63"/>
          <p:cNvSpPr txBox="1">
            <a:spLocks noGrp="1"/>
          </p:cNvSpPr>
          <p:nvPr>
            <p:ph type="title"/>
          </p:nvPr>
        </p:nvSpPr>
        <p:spPr>
          <a:xfrm>
            <a:off x="311700" y="278295"/>
            <a:ext cx="8520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COUNTRIES:</a:t>
            </a:r>
            <a:endParaRPr dirty="0"/>
          </a:p>
        </p:txBody>
      </p:sp>
      <p:sp>
        <p:nvSpPr>
          <p:cNvPr id="139" name="Google Shape;139;g253bbc8032403b7c_63"/>
          <p:cNvSpPr txBox="1">
            <a:spLocks noGrp="1"/>
          </p:cNvSpPr>
          <p:nvPr>
            <p:ph type="body" idx="1"/>
          </p:nvPr>
        </p:nvSpPr>
        <p:spPr>
          <a:xfrm>
            <a:off x="311700" y="901650"/>
            <a:ext cx="8520600" cy="4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 smtClean="0"/>
              <a:t>Hungary UNGHERIA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/>
              <a:t>United Kingdom </a:t>
            </a:r>
            <a:r>
              <a:rPr lang="it" sz="2500" dirty="0" smtClean="0"/>
              <a:t> </a:t>
            </a:r>
            <a:r>
              <a:rPr lang="it" sz="2500" dirty="0"/>
              <a:t>REGNO UNITO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/>
              <a:t>France </a:t>
            </a:r>
            <a:r>
              <a:rPr lang="it" sz="2500" dirty="0" smtClean="0"/>
              <a:t> </a:t>
            </a:r>
            <a:r>
              <a:rPr lang="it" sz="2500" dirty="0"/>
              <a:t>FRANCIA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/>
              <a:t>Spain </a:t>
            </a:r>
            <a:r>
              <a:rPr lang="it" sz="2500" dirty="0" smtClean="0"/>
              <a:t>SPAGNA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 smtClean="0"/>
              <a:t>Turkey TURCHIA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/>
              <a:t>Netherlands </a:t>
            </a:r>
            <a:r>
              <a:rPr lang="it" sz="2500" dirty="0" smtClean="0"/>
              <a:t>PAESI </a:t>
            </a:r>
            <a:r>
              <a:rPr lang="it" sz="2500" dirty="0"/>
              <a:t>BASSI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/>
              <a:t>Greece </a:t>
            </a:r>
            <a:r>
              <a:rPr lang="it" sz="2500" dirty="0" smtClean="0"/>
              <a:t>GRECIA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500" dirty="0"/>
              <a:t>Poland </a:t>
            </a:r>
            <a:r>
              <a:rPr lang="it" sz="2500" dirty="0" smtClean="0"/>
              <a:t>POLONIA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500" dirty="0" smtClean="0"/>
              <a:t>Lithuania LITUANIA</a:t>
            </a:r>
            <a:endParaRPr sz="2500" dirty="0"/>
          </a:p>
        </p:txBody>
      </p:sp>
      <p:pic>
        <p:nvPicPr>
          <p:cNvPr id="141" name="Google Shape;141;g253bbc8032403b7c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814" y="960838"/>
            <a:ext cx="3415350" cy="32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5642365329c3ba_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let’s </a:t>
            </a:r>
            <a:r>
              <a:rPr lang="it" dirty="0" smtClean="0"/>
              <a:t>have a conversation  </a:t>
            </a:r>
            <a:endParaRPr dirty="0"/>
          </a:p>
        </p:txBody>
      </p:sp>
      <p:sp>
        <p:nvSpPr>
          <p:cNvPr id="147" name="Google Shape;147;g85642365329c3ba_0"/>
          <p:cNvSpPr txBox="1">
            <a:spLocks noGrp="1"/>
          </p:cNvSpPr>
          <p:nvPr>
            <p:ph type="body" idx="1"/>
          </p:nvPr>
        </p:nvSpPr>
        <p:spPr>
          <a:xfrm>
            <a:off x="0" y="1093859"/>
            <a:ext cx="4227600" cy="48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What's your name?  </a:t>
            </a:r>
            <a:r>
              <a:rPr lang="it" sz="1500" dirty="0"/>
              <a:t> Come ti chiami?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Where are you from?</a:t>
            </a:r>
            <a:r>
              <a:rPr lang="it" sz="1500" dirty="0"/>
              <a:t>  Da dove vieni?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How are you?</a:t>
            </a:r>
            <a:r>
              <a:rPr lang="it" sz="1500" dirty="0"/>
              <a:t> Come stai?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How old are you?</a:t>
            </a:r>
            <a:r>
              <a:rPr lang="it" sz="1500" dirty="0"/>
              <a:t>  Quanti anni hai?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What's your favourite colour?  </a:t>
            </a:r>
            <a:r>
              <a:rPr lang="it" sz="1500" dirty="0"/>
              <a:t> Quale è il tuo colore preferito?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What's your favourite animal?  </a:t>
            </a:r>
            <a:r>
              <a:rPr lang="it" sz="1500" dirty="0"/>
              <a:t> 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/>
              <a:t>Quale è il tuo animale preferito?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 dirty="0">
                <a:solidFill>
                  <a:srgbClr val="0000FF"/>
                </a:solidFill>
              </a:rPr>
              <a:t>Who are you?</a:t>
            </a:r>
            <a:r>
              <a:rPr lang="it" sz="1500" dirty="0"/>
              <a:t> Chi </a:t>
            </a:r>
            <a:r>
              <a:rPr lang="it" sz="1500" dirty="0" smtClean="0"/>
              <a:t>sei?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48" name="Google Shape;148;g85642365329c3ba_0"/>
          <p:cNvSpPr txBox="1"/>
          <p:nvPr/>
        </p:nvSpPr>
        <p:spPr>
          <a:xfrm>
            <a:off x="4227600" y="1303200"/>
            <a:ext cx="7126200" cy="395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My name is… 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Mi chiamo......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I'm from .... 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V</a:t>
            </a:r>
            <a:r>
              <a:rPr lang="it" sz="15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engo 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da.....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I'm very well, thank you.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Sto </a:t>
            </a:r>
            <a:r>
              <a:rPr lang="it" sz="15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bene, grazie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I' m 13 (years old).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Ho 13 anni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My favourite colour is pink.  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Il mio colore preferito è il rosa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My favourite animal is the cat 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Il mio animale preferito è il gatto</a:t>
            </a: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I'm Luca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</a:t>
            </a:r>
            <a:r>
              <a:rPr lang="it" sz="15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ono </a:t>
            </a:r>
            <a:r>
              <a:rPr lang="it" sz="15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Luca </a:t>
            </a:r>
            <a:endParaRPr sz="15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9" y="81676"/>
            <a:ext cx="2006082" cy="10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Ex. I. How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say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in </a:t>
            </a:r>
            <a:r>
              <a:rPr lang="it-IT" dirty="0" err="1" smtClean="0"/>
              <a:t>italian</a:t>
            </a:r>
            <a:r>
              <a:rPr lang="it-IT" dirty="0" smtClean="0"/>
              <a:t>…?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8" y="1000450"/>
            <a:ext cx="1675516" cy="11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Artemia - Belle arti, decorazione ed hobby - ST120 - MATITA IN GRAFITE  NORIS STAEDTLER - Staed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74" y="1110345"/>
            <a:ext cx="1166326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00" y="1354333"/>
            <a:ext cx="1822635" cy="13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Set di 3 paia di calzini - GRIGIO - Kiabi - 6.00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67" y="1000450"/>
            <a:ext cx="1421509" cy="18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35" y="722510"/>
            <a:ext cx="1460854" cy="14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27" y="2183364"/>
            <a:ext cx="1262808" cy="12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89" y="177592"/>
            <a:ext cx="1515916" cy="15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35" y="2130686"/>
            <a:ext cx="1855374" cy="12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77" y="3368569"/>
            <a:ext cx="1656132" cy="111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" y="2230018"/>
            <a:ext cx="1189839" cy="17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Fireman Vector Art, Icons, and Graphics for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2" y="2479967"/>
            <a:ext cx="970138" cy="21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32" y="2809115"/>
            <a:ext cx="2405152" cy="142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48" y="3681254"/>
            <a:ext cx="1151427" cy="110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87" y="3236576"/>
            <a:ext cx="2171148" cy="12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6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Ex. </a:t>
            </a:r>
            <a:r>
              <a:rPr lang="it-IT" dirty="0" err="1" smtClean="0"/>
              <a:t>Ii</a:t>
            </a:r>
            <a:r>
              <a:rPr lang="it-IT" dirty="0" smtClean="0"/>
              <a:t>. </a:t>
            </a:r>
            <a:r>
              <a:rPr lang="it-IT" dirty="0" err="1" smtClean="0"/>
              <a:t>Answer</a:t>
            </a:r>
            <a:r>
              <a:rPr lang="it-IT" dirty="0" smtClean="0"/>
              <a:t> the </a:t>
            </a:r>
            <a:r>
              <a:rPr lang="it-IT" dirty="0" err="1" smtClean="0"/>
              <a:t>questions</a:t>
            </a:r>
            <a:r>
              <a:rPr lang="it-IT" dirty="0" smtClean="0"/>
              <a:t>  in </a:t>
            </a:r>
            <a:r>
              <a:rPr lang="it-IT" dirty="0" err="1" smtClean="0"/>
              <a:t>italian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days</a:t>
            </a:r>
            <a:r>
              <a:rPr lang="it-IT" b="1" dirty="0" smtClean="0"/>
              <a:t> are free from </a:t>
            </a:r>
            <a:r>
              <a:rPr lang="it-IT" b="1" dirty="0" err="1" smtClean="0"/>
              <a:t>school</a:t>
            </a:r>
            <a:r>
              <a:rPr lang="it-IT" b="1" dirty="0" smtClean="0"/>
              <a:t> in </a:t>
            </a:r>
            <a:r>
              <a:rPr lang="it-IT" b="1" dirty="0" err="1" smtClean="0"/>
              <a:t>your</a:t>
            </a:r>
            <a:r>
              <a:rPr lang="it-IT" b="1" dirty="0" smtClean="0"/>
              <a:t> country?</a:t>
            </a:r>
          </a:p>
          <a:p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first </a:t>
            </a:r>
            <a:r>
              <a:rPr lang="it-IT" b="1" dirty="0" err="1" smtClean="0"/>
              <a:t>day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the weekend?</a:t>
            </a:r>
          </a:p>
          <a:p>
            <a:r>
              <a:rPr lang="it-IT" b="1" dirty="0" err="1"/>
              <a:t>W</a:t>
            </a:r>
            <a:r>
              <a:rPr lang="it-IT" b="1" dirty="0" err="1" smtClean="0"/>
              <a:t>hich</a:t>
            </a:r>
            <a:r>
              <a:rPr lang="it-IT" b="1" dirty="0" smtClean="0"/>
              <a:t> </a:t>
            </a:r>
            <a:r>
              <a:rPr lang="it-IT" b="1" dirty="0" err="1" smtClean="0"/>
              <a:t>month</a:t>
            </a:r>
            <a:r>
              <a:rPr lang="it-IT" b="1" dirty="0" smtClean="0"/>
              <a:t> </a:t>
            </a:r>
            <a:r>
              <a:rPr lang="it-IT" b="1" dirty="0" err="1" smtClean="0"/>
              <a:t>were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born</a:t>
            </a:r>
            <a:r>
              <a:rPr lang="it-IT" b="1" dirty="0" smtClean="0"/>
              <a:t> in?</a:t>
            </a:r>
          </a:p>
          <a:p>
            <a:r>
              <a:rPr lang="it-IT" b="1" dirty="0" err="1" smtClean="0"/>
              <a:t>What</a:t>
            </a:r>
            <a:r>
              <a:rPr lang="it-IT" b="1" dirty="0" smtClean="0"/>
              <a:t> are the </a:t>
            </a:r>
            <a:r>
              <a:rPr lang="it-IT" b="1" dirty="0" err="1" smtClean="0"/>
              <a:t>winter</a:t>
            </a:r>
            <a:r>
              <a:rPr lang="it-IT" b="1" dirty="0" smtClean="0"/>
              <a:t> </a:t>
            </a:r>
            <a:r>
              <a:rPr lang="it-IT" b="1" dirty="0" err="1" smtClean="0"/>
              <a:t>months</a:t>
            </a:r>
            <a:r>
              <a:rPr lang="it-IT" b="1" dirty="0" smtClean="0"/>
              <a:t>?</a:t>
            </a:r>
          </a:p>
          <a:p>
            <a:r>
              <a:rPr lang="it-IT" b="1" dirty="0" smtClean="0"/>
              <a:t>How </a:t>
            </a:r>
            <a:r>
              <a:rPr lang="it-IT" b="1" dirty="0" err="1" smtClean="0"/>
              <a:t>old</a:t>
            </a:r>
            <a:r>
              <a:rPr lang="it-IT" b="1" dirty="0" smtClean="0"/>
              <a:t> are </a:t>
            </a:r>
            <a:r>
              <a:rPr lang="it-IT" b="1" dirty="0" err="1" smtClean="0"/>
              <a:t>you</a:t>
            </a:r>
            <a:r>
              <a:rPr lang="it-IT" b="1" dirty="0" smtClean="0"/>
              <a:t>?</a:t>
            </a:r>
          </a:p>
          <a:p>
            <a:r>
              <a:rPr lang="it-IT" b="1" dirty="0" err="1" smtClean="0"/>
              <a:t>Which</a:t>
            </a:r>
            <a:r>
              <a:rPr lang="it-IT" b="1" dirty="0" smtClean="0"/>
              <a:t> country do </a:t>
            </a:r>
            <a:r>
              <a:rPr lang="it-IT" b="1" dirty="0" err="1" smtClean="0"/>
              <a:t>you</a:t>
            </a:r>
            <a:r>
              <a:rPr lang="it-IT" b="1" dirty="0" smtClean="0"/>
              <a:t> live in?</a:t>
            </a:r>
          </a:p>
          <a:p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cold</a:t>
            </a:r>
            <a:r>
              <a:rPr lang="it-IT" b="1" dirty="0" smtClean="0"/>
              <a:t> dessert do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eat</a:t>
            </a:r>
            <a:r>
              <a:rPr lang="it-IT" b="1" dirty="0" smtClean="0"/>
              <a:t> in the </a:t>
            </a:r>
            <a:r>
              <a:rPr lang="it-IT" b="1" dirty="0" err="1" smtClean="0"/>
              <a:t>summer</a:t>
            </a:r>
            <a:r>
              <a:rPr lang="it-IT" b="1" dirty="0" smtClean="0"/>
              <a:t>?</a:t>
            </a:r>
          </a:p>
          <a:p>
            <a:r>
              <a:rPr lang="it-IT" b="1" dirty="0" err="1" smtClean="0"/>
              <a:t>Who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your</a:t>
            </a:r>
            <a:r>
              <a:rPr lang="it-IT" b="1" dirty="0" smtClean="0"/>
              <a:t> </a:t>
            </a:r>
            <a:r>
              <a:rPr lang="it-IT" b="1" dirty="0" err="1" smtClean="0"/>
              <a:t>mother’s</a:t>
            </a:r>
            <a:r>
              <a:rPr lang="it-IT" b="1" dirty="0" smtClean="0"/>
              <a:t> </a:t>
            </a:r>
            <a:r>
              <a:rPr lang="it-IT" b="1" dirty="0" err="1" smtClean="0"/>
              <a:t>sister</a:t>
            </a:r>
            <a:r>
              <a:rPr lang="it-IT" b="1" dirty="0"/>
              <a:t>?</a:t>
            </a:r>
            <a:endParaRPr lang="it-IT" b="1" dirty="0" smtClean="0"/>
          </a:p>
          <a:p>
            <a:r>
              <a:rPr lang="it-IT" b="1" dirty="0" err="1" smtClean="0"/>
              <a:t>Who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your</a:t>
            </a:r>
            <a:r>
              <a:rPr lang="it-IT" b="1" dirty="0" smtClean="0"/>
              <a:t> </a:t>
            </a:r>
            <a:r>
              <a:rPr lang="it-IT" b="1" dirty="0" err="1" smtClean="0"/>
              <a:t>parents</a:t>
            </a:r>
            <a:r>
              <a:rPr lang="it-IT" b="1" dirty="0" smtClean="0"/>
              <a:t>’ son?</a:t>
            </a:r>
          </a:p>
          <a:p>
            <a:r>
              <a:rPr lang="it-IT" b="1" dirty="0" err="1" smtClean="0"/>
              <a:t>What</a:t>
            </a:r>
            <a:r>
              <a:rPr lang="it-IT" b="1" dirty="0" smtClean="0"/>
              <a:t> do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say</a:t>
            </a:r>
            <a:r>
              <a:rPr lang="it-IT" b="1" dirty="0" smtClean="0"/>
              <a:t> </a:t>
            </a:r>
            <a:r>
              <a:rPr lang="it-IT" b="1" dirty="0" err="1" smtClean="0"/>
              <a:t>when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go to bed?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45" y="1799740"/>
            <a:ext cx="2190055" cy="13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Ex. III. How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say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numbers</a:t>
            </a:r>
            <a:r>
              <a:rPr lang="it-IT" dirty="0" smtClean="0"/>
              <a:t> in </a:t>
            </a:r>
            <a:r>
              <a:rPr lang="it-IT" dirty="0" err="1" smtClean="0"/>
              <a:t>italian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2" y="1226490"/>
            <a:ext cx="3266523" cy="23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37" y="1334279"/>
            <a:ext cx="5472963" cy="36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It s easy hand marker stock photo. Image of font, fingers - 123997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70" y="3914970"/>
            <a:ext cx="1566005" cy="10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ex. </a:t>
            </a:r>
            <a:r>
              <a:rPr lang="it-IT" dirty="0" err="1" smtClean="0"/>
              <a:t>Iv</a:t>
            </a:r>
            <a:r>
              <a:rPr lang="it-IT" dirty="0" smtClean="0"/>
              <a:t>. </a:t>
            </a:r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say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italian</a:t>
            </a:r>
            <a:r>
              <a:rPr lang="it-IT" dirty="0" smtClean="0"/>
              <a:t>…?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err="1"/>
              <a:t>a</a:t>
            </a:r>
            <a:r>
              <a:rPr lang="it-IT" b="1" dirty="0" err="1" smtClean="0"/>
              <a:t>t</a:t>
            </a:r>
            <a:r>
              <a:rPr lang="it-IT" b="1" dirty="0" smtClean="0"/>
              <a:t> 7 </a:t>
            </a:r>
            <a:r>
              <a:rPr lang="it-IT" b="1"/>
              <a:t>p</a:t>
            </a:r>
            <a:r>
              <a:rPr lang="it-IT" b="1" smtClean="0"/>
              <a:t>.m. </a:t>
            </a:r>
            <a:r>
              <a:rPr lang="it-IT" b="1" dirty="0" err="1" smtClean="0"/>
              <a:t>when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meet</a:t>
            </a:r>
            <a:r>
              <a:rPr lang="it-IT" b="1" dirty="0" smtClean="0"/>
              <a:t> </a:t>
            </a:r>
            <a:r>
              <a:rPr lang="it-IT" b="1" dirty="0" err="1" smtClean="0"/>
              <a:t>somebody</a:t>
            </a:r>
            <a:endParaRPr lang="it-IT" b="1" dirty="0"/>
          </a:p>
          <a:p>
            <a:r>
              <a:rPr lang="it-IT" b="1" dirty="0" err="1"/>
              <a:t>w</a:t>
            </a:r>
            <a:r>
              <a:rPr lang="it-IT" b="1" dirty="0" err="1" smtClean="0"/>
              <a:t>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go </a:t>
            </a:r>
            <a:r>
              <a:rPr lang="it-IT" b="1" dirty="0" err="1" smtClean="0"/>
              <a:t>away</a:t>
            </a:r>
            <a:endParaRPr lang="it-IT" b="1" dirty="0" smtClean="0"/>
          </a:p>
          <a:p>
            <a:r>
              <a:rPr lang="it-IT" b="1" dirty="0" err="1"/>
              <a:t>w</a:t>
            </a:r>
            <a:r>
              <a:rPr lang="it-IT" b="1" dirty="0" err="1" smtClean="0"/>
              <a:t>hen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enter</a:t>
            </a:r>
            <a:r>
              <a:rPr lang="it-IT" b="1" dirty="0" smtClean="0"/>
              <a:t> the </a:t>
            </a:r>
            <a:r>
              <a:rPr lang="it-IT" b="1" dirty="0" err="1" smtClean="0"/>
              <a:t>school</a:t>
            </a:r>
            <a:r>
              <a:rPr lang="it-IT" b="1" dirty="0" smtClean="0"/>
              <a:t> in the </a:t>
            </a:r>
            <a:r>
              <a:rPr lang="it-IT" b="1" dirty="0" err="1" smtClean="0"/>
              <a:t>morning</a:t>
            </a:r>
            <a:endParaRPr lang="it-IT" b="1" dirty="0" smtClean="0"/>
          </a:p>
          <a:p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someone</a:t>
            </a:r>
            <a:r>
              <a:rPr lang="it-IT" b="1" dirty="0" smtClean="0"/>
              <a:t> </a:t>
            </a:r>
            <a:r>
              <a:rPr lang="it-IT" b="1" dirty="0" err="1" smtClean="0"/>
              <a:t>asks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how</a:t>
            </a:r>
            <a:r>
              <a:rPr lang="it-IT" b="1" dirty="0" smtClean="0"/>
              <a:t> </a:t>
            </a:r>
            <a:r>
              <a:rPr lang="it-IT" b="1" dirty="0" err="1" smtClean="0"/>
              <a:t>old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are</a:t>
            </a:r>
          </a:p>
          <a:p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someone</a:t>
            </a:r>
            <a:r>
              <a:rPr lang="it-IT" b="1" dirty="0" smtClean="0"/>
              <a:t> </a:t>
            </a:r>
            <a:r>
              <a:rPr lang="it-IT" b="1" dirty="0" err="1" smtClean="0"/>
              <a:t>asks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where</a:t>
            </a:r>
            <a:r>
              <a:rPr lang="it-IT" b="1" dirty="0" smtClean="0"/>
              <a:t> </a:t>
            </a:r>
            <a:r>
              <a:rPr lang="it-IT" b="1" dirty="0" err="1" smtClean="0"/>
              <a:t>you’re</a:t>
            </a:r>
            <a:r>
              <a:rPr lang="it-IT" b="1" dirty="0" smtClean="0"/>
              <a:t> from</a:t>
            </a:r>
          </a:p>
          <a:p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someone</a:t>
            </a:r>
            <a:r>
              <a:rPr lang="it-IT" b="1" dirty="0" smtClean="0"/>
              <a:t> </a:t>
            </a:r>
            <a:r>
              <a:rPr lang="it-IT" b="1" dirty="0" err="1" smtClean="0"/>
              <a:t>asks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day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today</a:t>
            </a:r>
            <a:endParaRPr lang="it-IT" b="1" dirty="0" smtClean="0"/>
          </a:p>
          <a:p>
            <a:r>
              <a:rPr lang="it-IT" b="1" dirty="0" err="1" smtClean="0"/>
              <a:t>if</a:t>
            </a:r>
            <a:r>
              <a:rPr lang="it-IT" b="1" dirty="0" smtClean="0"/>
              <a:t> </a:t>
            </a:r>
            <a:r>
              <a:rPr lang="it-IT" b="1" dirty="0" err="1" smtClean="0"/>
              <a:t>someone</a:t>
            </a:r>
            <a:r>
              <a:rPr lang="it-IT" b="1" dirty="0" smtClean="0"/>
              <a:t> </a:t>
            </a:r>
            <a:r>
              <a:rPr lang="it-IT" b="1" dirty="0" err="1" smtClean="0"/>
              <a:t>asks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day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tomorrow</a:t>
            </a:r>
            <a:endParaRPr lang="it-IT" b="1" dirty="0" smtClean="0"/>
          </a:p>
          <a:p>
            <a:r>
              <a:rPr lang="it-IT" b="1" dirty="0"/>
              <a:t>t</a:t>
            </a:r>
            <a:r>
              <a:rPr lang="it-IT" b="1" dirty="0" smtClean="0"/>
              <a:t>o </a:t>
            </a:r>
            <a:r>
              <a:rPr lang="it-IT" b="1" dirty="0" err="1" smtClean="0"/>
              <a:t>say</a:t>
            </a:r>
            <a:r>
              <a:rPr lang="it-IT" b="1" dirty="0" smtClean="0"/>
              <a:t> </a:t>
            </a:r>
            <a:r>
              <a:rPr lang="it-IT" b="1" dirty="0" err="1" smtClean="0"/>
              <a:t>thanks</a:t>
            </a:r>
            <a:endParaRPr lang="it-IT" b="1" dirty="0" smtClean="0"/>
          </a:p>
          <a:p>
            <a:endParaRPr lang="it-IT" dirty="0" smtClean="0"/>
          </a:p>
          <a:p>
            <a:pPr marL="11430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53" y="3726178"/>
            <a:ext cx="3551851" cy="129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2802744" y="981094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"/>
              <a:t>ITALIAN GREETINGS 🔜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0" y="1415275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71" name="Google Shape;71;p3"/>
          <p:cNvGraphicFramePr/>
          <p:nvPr/>
        </p:nvGraphicFramePr>
        <p:xfrm>
          <a:off x="0" y="168094"/>
          <a:ext cx="8571000" cy="3650375"/>
        </p:xfrm>
        <a:graphic>
          <a:graphicData uri="http://schemas.openxmlformats.org/drawingml/2006/table">
            <a:tbl>
              <a:tblPr>
                <a:noFill/>
                <a:tableStyleId>{25969ACD-CBC4-4656-914C-DD4F72985447}</a:tableStyleId>
              </a:tblPr>
              <a:tblGrid>
                <a:gridCol w="4285500"/>
                <a:gridCol w="4285500"/>
              </a:tblGrid>
              <a:tr h="7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Hello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Ciao🙋🏼‍♀️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Good morning 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Buon giorno☀️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Good afternoon 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Buon pomeriggio 🌅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Good evening 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Buona sera🌙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Good night 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Buonanotte💤</a:t>
                      </a:r>
                      <a:endParaRPr sz="1400" u="none" strike="noStrike" cap="none">
                        <a:solidFill>
                          <a:schemeClr val="accent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2" name="Google Shape;72;p3"/>
          <p:cNvSpPr txBox="1"/>
          <p:nvPr/>
        </p:nvSpPr>
        <p:spPr>
          <a:xfrm>
            <a:off x="0" y="2026444"/>
            <a:ext cx="9144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73" name="Google Shape;73;p3"/>
          <p:cNvGraphicFramePr/>
          <p:nvPr/>
        </p:nvGraphicFramePr>
        <p:xfrm>
          <a:off x="0" y="3818475"/>
          <a:ext cx="8571000" cy="1053550"/>
        </p:xfrm>
        <a:graphic>
          <a:graphicData uri="http://schemas.openxmlformats.org/drawingml/2006/table">
            <a:tbl>
              <a:tblPr>
                <a:noFill/>
                <a:tableStyleId>{25969ACD-CBC4-4656-914C-DD4F72985447}</a:tableStyleId>
              </a:tblPr>
              <a:tblGrid>
                <a:gridCol w="4285500"/>
                <a:gridCol w="4285500"/>
              </a:tblGrid>
              <a:tr h="5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Goodbye 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Arrivederci 😙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See you soon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Ci vediamo presto 🫂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it"/>
              <a:t>Everyday objects </a:t>
            </a:r>
            <a:endParaRPr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l="5554" r="5555"/>
          <a:stretch/>
        </p:blipFill>
        <p:spPr>
          <a:xfrm>
            <a:off x="4571996" y="0"/>
            <a:ext cx="45719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0" y="2038350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85" name="Google Shape;85;p5"/>
          <p:cNvGraphicFramePr/>
          <p:nvPr>
            <p:extLst>
              <p:ext uri="{D42A27DB-BD31-4B8C-83A1-F6EECF244321}">
                <p14:modId xmlns:p14="http://schemas.microsoft.com/office/powerpoint/2010/main" val="1878648395"/>
              </p:ext>
            </p:extLst>
          </p:nvPr>
        </p:nvGraphicFramePr>
        <p:xfrm>
          <a:off x="180875" y="224250"/>
          <a:ext cx="8677100" cy="4722000"/>
        </p:xfrm>
        <a:graphic>
          <a:graphicData uri="http://schemas.openxmlformats.org/drawingml/2006/table">
            <a:tbl>
              <a:tblPr>
                <a:noFill/>
                <a:tableStyleId>{25969ACD-CBC4-4656-914C-DD4F72985447}</a:tableStyleId>
              </a:tblPr>
              <a:tblGrid>
                <a:gridCol w="2169275"/>
                <a:gridCol w="2169275"/>
                <a:gridCol w="2169275"/>
                <a:gridCol w="2169275"/>
              </a:tblGrid>
              <a:tr h="9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 dirty="0"/>
                        <a:t>Pen </a:t>
                      </a:r>
                      <a:endParaRPr sz="20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PENNA 🖊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Book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LIBRO 📚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9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Pencil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MATITA ✏️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Trousers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PANTALONI 👖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9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 dirty="0" smtClean="0"/>
                        <a:t>Phone </a:t>
                      </a:r>
                      <a:endParaRPr sz="20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TELEFONO 📞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Socks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CALZINI 🧦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9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Face makeup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TRUCCHI 💄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Dress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VESTITO 👗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9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Shoes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SCARPE 👞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Hat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CAPPELLO 🧢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body" idx="1"/>
          </p:nvPr>
        </p:nvSpPr>
        <p:spPr>
          <a:xfrm>
            <a:off x="382575" y="175500"/>
            <a:ext cx="5951700" cy="66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 sz="4300"/>
              <a:t>Days of the week </a:t>
            </a:r>
            <a:endParaRPr sz="4300"/>
          </a:p>
        </p:txBody>
      </p:sp>
      <p:graphicFrame>
        <p:nvGraphicFramePr>
          <p:cNvPr id="91" name="Google Shape;91;p6"/>
          <p:cNvGraphicFramePr/>
          <p:nvPr>
            <p:extLst>
              <p:ext uri="{D42A27DB-BD31-4B8C-83A1-F6EECF244321}">
                <p14:modId xmlns:p14="http://schemas.microsoft.com/office/powerpoint/2010/main" val="3605565416"/>
              </p:ext>
            </p:extLst>
          </p:nvPr>
        </p:nvGraphicFramePr>
        <p:xfrm>
          <a:off x="214313" y="1016806"/>
          <a:ext cx="8756950" cy="3976470"/>
        </p:xfrm>
        <a:graphic>
          <a:graphicData uri="http://schemas.openxmlformats.org/drawingml/2006/table">
            <a:tbl>
              <a:tblPr>
                <a:noFill/>
                <a:tableStyleId>{25969ACD-CBC4-4656-914C-DD4F72985447}</a:tableStyleId>
              </a:tblPr>
              <a:tblGrid>
                <a:gridCol w="4378475"/>
                <a:gridCol w="4378475"/>
              </a:tblGrid>
              <a:tr h="56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 dirty="0"/>
                        <a:t>Monday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Lunedì 😫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Tuesday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Martedì 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 smtClean="0"/>
                        <a:t>Wednesday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Mercoledì 🫤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it-IT" sz="1400" u="none" strike="noStrike" cap="none" dirty="0" err="1" smtClean="0"/>
                        <a:t>Thursday</a:t>
                      </a:r>
                      <a:r>
                        <a:rPr lang="it-IT" sz="1400" u="none" strike="noStrike" cap="none" dirty="0" smtClean="0"/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Giovedì 😐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Friday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Venerdì 🙂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Saturday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Sabato 😄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  <a:tr h="56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Sunday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Domenica🤩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/>
        </p:nvSpPr>
        <p:spPr>
          <a:xfrm>
            <a:off x="0" y="2038350"/>
            <a:ext cx="9144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700" y="-6"/>
            <a:ext cx="4150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 txBox="1"/>
          <p:nvPr/>
        </p:nvSpPr>
        <p:spPr>
          <a:xfrm rot="-5400000">
            <a:off x="-1230050" y="1420650"/>
            <a:ext cx="3824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it" sz="5200" b="0" i="0" u="none" strike="noStrike" cap="none">
                <a:solidFill>
                  <a:srgbClr val="000000"/>
                </a:solidFill>
                <a:highlight>
                  <a:srgbClr val="EAD1DC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Months</a:t>
            </a:r>
            <a:endParaRPr sz="5200" b="0" i="0" u="none" strike="noStrike" cap="none">
              <a:solidFill>
                <a:srgbClr val="000000"/>
              </a:solidFill>
              <a:highlight>
                <a:srgbClr val="EAD1DC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5717856" y="664244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0" i="0" u="none" strike="noStrike" cap="none">
                <a:solidFill>
                  <a:srgbClr val="000000"/>
                </a:solidFill>
                <a:highlight>
                  <a:srgbClr val="EA9999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Seasons</a:t>
            </a:r>
            <a:endParaRPr sz="3000" b="0" i="0" u="none" strike="noStrike" cap="none">
              <a:solidFill>
                <a:srgbClr val="000000"/>
              </a:solidFill>
              <a:highlight>
                <a:srgbClr val="EA9999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00" name="Google Shape;100;p7"/>
          <p:cNvGraphicFramePr/>
          <p:nvPr/>
        </p:nvGraphicFramePr>
        <p:xfrm>
          <a:off x="5324486" y="1596450"/>
          <a:ext cx="3872400" cy="1950600"/>
        </p:xfrm>
        <a:graphic>
          <a:graphicData uri="http://schemas.openxmlformats.org/drawingml/2006/table">
            <a:tbl>
              <a:tblPr>
                <a:noFill/>
                <a:tableStyleId>{25969ACD-CBC4-4656-914C-DD4F72985447}</a:tableStyleId>
              </a:tblPr>
              <a:tblGrid>
                <a:gridCol w="1936200"/>
                <a:gridCol w="1936200"/>
              </a:tblGrid>
              <a:tr h="4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WINTER ❄️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INVERNO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4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SRING 🌸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PRIMAVERA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4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SUMMER⛱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ESTATE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  <a:tr h="45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AUTUMN 🍂 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strike="noStrike" cap="none"/>
                        <a:t>AUTUNNO</a:t>
                      </a:r>
                      <a:endParaRPr sz="2000" u="none" strike="noStrike" cap="none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/>
        </p:nvSpPr>
        <p:spPr>
          <a:xfrm>
            <a:off x="2339559" y="0"/>
            <a:ext cx="44649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" sz="2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Family members 👨‍👩‍👧‍👦</a:t>
            </a:r>
            <a:endParaRPr sz="28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06" name="Google Shape;106;p8"/>
          <p:cNvGraphicFramePr/>
          <p:nvPr>
            <p:extLst>
              <p:ext uri="{D42A27DB-BD31-4B8C-83A1-F6EECF244321}">
                <p14:modId xmlns:p14="http://schemas.microsoft.com/office/powerpoint/2010/main" val="2234151923"/>
              </p:ext>
            </p:extLst>
          </p:nvPr>
        </p:nvGraphicFramePr>
        <p:xfrm>
          <a:off x="-19" y="617775"/>
          <a:ext cx="8898150" cy="4242150"/>
        </p:xfrm>
        <a:graphic>
          <a:graphicData uri="http://schemas.openxmlformats.org/drawingml/2006/table">
            <a:tbl>
              <a:tblPr>
                <a:noFill/>
                <a:tableStyleId>{25969ACD-CBC4-4656-914C-DD4F72985447}</a:tableStyleId>
              </a:tblPr>
              <a:tblGrid>
                <a:gridCol w="4449075"/>
                <a:gridCol w="4449075"/>
              </a:tblGrid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 dirty="0"/>
                        <a:t>Mom </a:t>
                      </a:r>
                      <a:r>
                        <a:rPr lang="it" sz="1400" u="none" strike="noStrike" cap="none" dirty="0" smtClean="0"/>
                        <a:t> 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Mamma🤰🏼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 dirty="0"/>
                        <a:t>Dad </a:t>
                      </a:r>
                      <a:r>
                        <a:rPr lang="it" sz="1400" u="none" strike="noStrike" cap="none" dirty="0" smtClean="0"/>
                        <a:t> 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Papà👨🏻‍🍼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Sister 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Sorella 👧🏼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Brother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Fratello🧒🏼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Grandmother 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Nonna👵🏻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Grandfather 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Nonno👨🏻‍🦳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Aunt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Zia👩🏻‍🦰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Uncle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Zio👱🏼‍♂️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Cousin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strike="noStrike" cap="none"/>
                        <a:t>Cugino/a👩🏼‍🦱🧑🏻‍🦱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10df026e28112d_0"/>
          <p:cNvSpPr txBox="1">
            <a:spLocks noGrp="1"/>
          </p:cNvSpPr>
          <p:nvPr>
            <p:ph type="title"/>
          </p:nvPr>
        </p:nvSpPr>
        <p:spPr>
          <a:xfrm>
            <a:off x="183600" y="1731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numbers 🔢</a:t>
            </a:r>
            <a:endParaRPr/>
          </a:p>
        </p:txBody>
      </p:sp>
      <p:sp>
        <p:nvSpPr>
          <p:cNvPr id="112" name="Google Shape;112;g3410df026e28112d_0"/>
          <p:cNvSpPr txBox="1">
            <a:spLocks noGrp="1"/>
          </p:cNvSpPr>
          <p:nvPr>
            <p:ph type="body" idx="1"/>
          </p:nvPr>
        </p:nvSpPr>
        <p:spPr>
          <a:xfrm>
            <a:off x="530101" y="974125"/>
            <a:ext cx="5689500" cy="41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1 ONE    </a:t>
            </a:r>
            <a:r>
              <a:rPr lang="it" sz="2000">
                <a:solidFill>
                  <a:srgbClr val="FF0000"/>
                </a:solidFill>
              </a:rPr>
              <a:t>UNO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2 TWO    </a:t>
            </a:r>
            <a:r>
              <a:rPr lang="it" sz="2000">
                <a:solidFill>
                  <a:srgbClr val="FF0000"/>
                </a:solidFill>
              </a:rPr>
              <a:t>DUE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3 THREE  </a:t>
            </a:r>
            <a:r>
              <a:rPr lang="it" sz="2000">
                <a:solidFill>
                  <a:srgbClr val="FF0000"/>
                </a:solidFill>
              </a:rPr>
              <a:t>TRE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4 FOUR   </a:t>
            </a:r>
            <a:r>
              <a:rPr lang="it" sz="2000">
                <a:solidFill>
                  <a:srgbClr val="FF0000"/>
                </a:solidFill>
              </a:rPr>
              <a:t>QUATTRO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5 FIVE   </a:t>
            </a:r>
            <a:r>
              <a:rPr lang="it" sz="2000">
                <a:solidFill>
                  <a:srgbClr val="FF0000"/>
                </a:solidFill>
              </a:rPr>
              <a:t>CINQUE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6 SIX    </a:t>
            </a:r>
            <a:r>
              <a:rPr lang="it" sz="2000">
                <a:solidFill>
                  <a:srgbClr val="FF0000"/>
                </a:solidFill>
              </a:rPr>
              <a:t>SEI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7 SEVEN  </a:t>
            </a:r>
            <a:r>
              <a:rPr lang="it" sz="2000">
                <a:solidFill>
                  <a:srgbClr val="FF0000"/>
                </a:solidFill>
              </a:rPr>
              <a:t>SETTE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8 EIGHT  </a:t>
            </a:r>
            <a:r>
              <a:rPr lang="it" sz="2000">
                <a:solidFill>
                  <a:srgbClr val="FF0000"/>
                </a:solidFill>
              </a:rPr>
              <a:t>OTTO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9 NINE   </a:t>
            </a:r>
            <a:r>
              <a:rPr lang="it" sz="2000">
                <a:solidFill>
                  <a:srgbClr val="FF0000"/>
                </a:solidFill>
              </a:rPr>
              <a:t>NOVE 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/>
              <a:t>10 TEN   </a:t>
            </a:r>
            <a:r>
              <a:rPr lang="it" sz="2000">
                <a:solidFill>
                  <a:srgbClr val="FF0000"/>
                </a:solidFill>
              </a:rPr>
              <a:t>DIECi 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13" name="Google Shape;113;g3410df026e28112d_0"/>
          <p:cNvSpPr txBox="1">
            <a:spLocks noGrp="1"/>
          </p:cNvSpPr>
          <p:nvPr>
            <p:ph type="body" idx="2"/>
          </p:nvPr>
        </p:nvSpPr>
        <p:spPr>
          <a:xfrm>
            <a:off x="2933164" y="974125"/>
            <a:ext cx="4809300" cy="41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11 ELEVEN</a:t>
            </a:r>
            <a:r>
              <a:rPr lang="it" sz="2100"/>
              <a:t>     </a:t>
            </a:r>
            <a:r>
              <a:rPr lang="it" sz="2000">
                <a:solidFill>
                  <a:srgbClr val="FF0000"/>
                </a:solidFill>
              </a:rPr>
              <a:t>UNDICI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12 TWELVE     </a:t>
            </a:r>
            <a:r>
              <a:rPr lang="it" sz="2000">
                <a:solidFill>
                  <a:srgbClr val="FF0000"/>
                </a:solidFill>
              </a:rPr>
              <a:t>DODICI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13 THIRTEEN    </a:t>
            </a:r>
            <a:r>
              <a:rPr lang="it" sz="2000">
                <a:solidFill>
                  <a:srgbClr val="FF0000"/>
                </a:solidFill>
              </a:rPr>
              <a:t>TREDICI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14 FOURTEEN   </a:t>
            </a:r>
            <a:r>
              <a:rPr lang="it" sz="2000">
                <a:solidFill>
                  <a:srgbClr val="FF0000"/>
                </a:solidFill>
              </a:rPr>
              <a:t>QUATTORDICI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15 FIFTEEN   </a:t>
            </a:r>
            <a:r>
              <a:rPr lang="it" sz="2000">
                <a:solidFill>
                  <a:srgbClr val="FF0000"/>
                </a:solidFill>
              </a:rPr>
              <a:t>QUINDICI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16 SIXTEEN    </a:t>
            </a:r>
            <a:r>
              <a:rPr lang="it" sz="2000">
                <a:solidFill>
                  <a:srgbClr val="FF0000"/>
                </a:solidFill>
              </a:rPr>
              <a:t>SEDICI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17 SEVENTEEN  </a:t>
            </a:r>
            <a:r>
              <a:rPr lang="it" sz="2000">
                <a:solidFill>
                  <a:srgbClr val="FF0000"/>
                </a:solidFill>
              </a:rPr>
              <a:t>DICIASSETTE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18 EIGHTEEN  </a:t>
            </a:r>
            <a:r>
              <a:rPr lang="it" sz="2000">
                <a:solidFill>
                  <a:srgbClr val="FF0000"/>
                </a:solidFill>
              </a:rPr>
              <a:t>DICIOTTO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19 NINETEEN   </a:t>
            </a:r>
            <a:r>
              <a:rPr lang="it" sz="2000">
                <a:solidFill>
                  <a:srgbClr val="FF0000"/>
                </a:solidFill>
              </a:rPr>
              <a:t>DICIANNOVE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rgbClr val="666666"/>
                </a:solidFill>
              </a:rPr>
              <a:t>20 TWENTY     </a:t>
            </a:r>
            <a:r>
              <a:rPr lang="it" sz="2000">
                <a:solidFill>
                  <a:srgbClr val="FF0000"/>
                </a:solidFill>
              </a:rPr>
              <a:t>VENTI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14" name="Google Shape;114;g3410df026e28112d_0"/>
          <p:cNvSpPr txBox="1"/>
          <p:nvPr/>
        </p:nvSpPr>
        <p:spPr>
          <a:xfrm>
            <a:off x="-128088" y="-1420490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g3410df026e28112d_0"/>
          <p:cNvSpPr txBox="1"/>
          <p:nvPr/>
        </p:nvSpPr>
        <p:spPr>
          <a:xfrm>
            <a:off x="6475265" y="-274490"/>
            <a:ext cx="32733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30 THIRTY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40 FORTY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50 FIFTY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60 SIXTY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70 SEVENTY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80 EIGHTY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90 NINETY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 ONE HUNDRED</a:t>
            </a:r>
            <a:endParaRPr sz="20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TRENTA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QUARANTA 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CINQUANTA 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SESSANTA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OTTANTA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NOVANTA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CENTO</a:t>
            </a:r>
            <a:endParaRPr sz="20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684</Words>
  <Application>Microsoft Office PowerPoint</Application>
  <PresentationFormat>Presentazione su schermo (16:9)</PresentationFormat>
  <Paragraphs>208</Paragraphs>
  <Slides>17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Source Code Pro</vt:lpstr>
      <vt:lpstr>Arial</vt:lpstr>
      <vt:lpstr>Amatic SC</vt:lpstr>
      <vt:lpstr>Beach Day</vt:lpstr>
      <vt:lpstr>Italian lesson</vt:lpstr>
      <vt:lpstr>ITALIAN GREETINGS 🔜</vt:lpstr>
      <vt:lpstr>Presentazione standard di PowerPoint</vt:lpstr>
      <vt:lpstr>Everyday objects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numbers 🔢</vt:lpstr>
      <vt:lpstr>food</vt:lpstr>
      <vt:lpstr>JOBS</vt:lpstr>
      <vt:lpstr>COUNTRIES:</vt:lpstr>
      <vt:lpstr>let’s have a conversation  </vt:lpstr>
      <vt:lpstr>Ex. I. How do you say these in italian…?</vt:lpstr>
      <vt:lpstr>Ex. Ii. Answer the questions  in italian</vt:lpstr>
      <vt:lpstr>Ex. III. How do you say these numbers in italian?</vt:lpstr>
      <vt:lpstr>ex. Iv. What do you say in italian…?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lesson</dc:title>
  <cp:lastModifiedBy>Admin</cp:lastModifiedBy>
  <cp:revision>28</cp:revision>
  <dcterms:modified xsi:type="dcterms:W3CDTF">2023-03-13T11:14:20Z</dcterms:modified>
</cp:coreProperties>
</file>