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7"/>
  </p:notesMasterIdLst>
  <p:sldIdLst>
    <p:sldId id="256" r:id="rId2"/>
    <p:sldId id="257" r:id="rId3"/>
    <p:sldId id="258" r:id="rId4"/>
    <p:sldId id="259" r:id="rId5"/>
    <p:sldId id="260" r:id="rId6"/>
  </p:sldIdLst>
  <p:sldSz cx="9144000" cy="5143500" type="screen16x9"/>
  <p:notesSz cx="6858000" cy="9144000"/>
  <p:embeddedFontLst>
    <p:embeddedFont>
      <p:font typeface="Raleway" charset="0"/>
      <p:regular r:id="rId8"/>
      <p:bold r:id="rId9"/>
      <p:italic r:id="rId10"/>
      <p:boldItalic r:id="rId11"/>
    </p:embeddedFont>
    <p:embeddedFont>
      <p:font typeface="Lato" charset="0"/>
      <p:regular r:id="rId12"/>
      <p:bold r:id="rId13"/>
      <p:italic r:id="rId14"/>
      <p:boldItalic r:id="rId15"/>
    </p:embeddedFont>
    <p:embeddedFont>
      <p:font typeface="Playfair Display" charset="0"/>
      <p:regular r:id="rId16"/>
      <p:bold r:id="rId17"/>
      <p:italic r:id="rId18"/>
      <p:bold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2" d="100"/>
          <a:sy n="102" d="100"/>
        </p:scale>
        <p:origin x="-456" y="2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18" Type="http://schemas.openxmlformats.org/officeDocument/2006/relationships/font" Target="fonts/font11.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notesMaster" Target="notesMasters/notesMaster1.xml"/><Relationship Id="rId12" Type="http://schemas.openxmlformats.org/officeDocument/2006/relationships/font" Target="fonts/font5.fntdata"/><Relationship Id="rId17" Type="http://schemas.openxmlformats.org/officeDocument/2006/relationships/font" Target="fonts/font10.fntdata"/><Relationship Id="rId2" Type="http://schemas.openxmlformats.org/officeDocument/2006/relationships/slide" Target="slides/slide1.xml"/><Relationship Id="rId16" Type="http://schemas.openxmlformats.org/officeDocument/2006/relationships/font" Target="fonts/font9.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font" Target="fonts/font8.fntdata"/><Relationship Id="rId23" Type="http://schemas.openxmlformats.org/officeDocument/2006/relationships/tableStyles" Target="tableStyles.xml"/><Relationship Id="rId10" Type="http://schemas.openxmlformats.org/officeDocument/2006/relationships/font" Target="fonts/font3.fntdata"/><Relationship Id="rId19" Type="http://schemas.openxmlformats.org/officeDocument/2006/relationships/font" Target="fonts/font12.fntdata"/><Relationship Id="rId4" Type="http://schemas.openxmlformats.org/officeDocument/2006/relationships/slide" Target="slides/slide3.xml"/><Relationship Id="rId9" Type="http://schemas.openxmlformats.org/officeDocument/2006/relationships/font" Target="fonts/font2.fntdata"/><Relationship Id="rId14" Type="http://schemas.openxmlformats.org/officeDocument/2006/relationships/font" Target="fonts/font7.fntdata"/><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60427988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46b60aef38df9ed2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46b60aef38df9ed2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7a7ef6670292826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7a7ef6670292826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17a7ef6670292826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17a7ef6670292826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9e6fa421ad9f75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9e6fa421ad9f75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2"/>
        </a:solidFill>
        <a:effectLst/>
      </p:bgPr>
    </p:bg>
    <p:spTree>
      <p:nvGrpSpPr>
        <p:cNvPr id="1"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4;p2"/>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5" name="Google Shape;15;p2"/>
          <p:cNvSpPr txBox="1">
            <a:spLocks noGrp="1"/>
          </p:cNvSpPr>
          <p:nvPr>
            <p:ph type="subTitle" idx="1"/>
          </p:nvPr>
        </p:nvSpPr>
        <p:spPr>
          <a:xfrm>
            <a:off x="729627" y="3172900"/>
            <a:ext cx="7688100" cy="541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16" name="Google Shape;16;p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7" name="Google Shape;77;p11"/>
          <p:cNvSpPr txBox="1">
            <a:spLocks noGrp="1"/>
          </p:cNvSpPr>
          <p:nvPr>
            <p:ph type="title" hasCustomPrompt="1"/>
          </p:nvPr>
        </p:nvSpPr>
        <p:spPr>
          <a:xfrm>
            <a:off x="729450" y="733950"/>
            <a:ext cx="7688400" cy="12447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a:spLocks noGrp="1"/>
          </p:cNvSpPr>
          <p:nvPr>
            <p:ph type="body" idx="1"/>
          </p:nvPr>
        </p:nvSpPr>
        <p:spPr>
          <a:xfrm>
            <a:off x="729450" y="2272888"/>
            <a:ext cx="7688400" cy="15804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Clr>
                <a:schemeClr val="lt1"/>
              </a:buClr>
              <a:buSzPts val="1300"/>
              <a:buChar char="●"/>
              <a:defRPr>
                <a:solidFill>
                  <a:schemeClr val="lt1"/>
                </a:solidFill>
              </a:defRPr>
            </a:lvl1pPr>
            <a:lvl2pPr marL="914400" lvl="1" indent="-298450">
              <a:spcBef>
                <a:spcPts val="0"/>
              </a:spcBef>
              <a:spcAft>
                <a:spcPts val="0"/>
              </a:spcAft>
              <a:buClr>
                <a:schemeClr val="lt1"/>
              </a:buClr>
              <a:buSzPts val="1100"/>
              <a:buChar char="○"/>
              <a:defRPr>
                <a:solidFill>
                  <a:schemeClr val="lt1"/>
                </a:solidFill>
              </a:defRPr>
            </a:lvl2pPr>
            <a:lvl3pPr marL="1371600" lvl="2" indent="-298450">
              <a:spcBef>
                <a:spcPts val="0"/>
              </a:spcBef>
              <a:spcAft>
                <a:spcPts val="0"/>
              </a:spcAft>
              <a:buClr>
                <a:schemeClr val="lt1"/>
              </a:buClr>
              <a:buSzPts val="1100"/>
              <a:buChar char="■"/>
              <a:defRPr>
                <a:solidFill>
                  <a:schemeClr val="lt1"/>
                </a:solidFill>
              </a:defRPr>
            </a:lvl3pPr>
            <a:lvl4pPr marL="1828800" lvl="3" indent="-298450">
              <a:spcBef>
                <a:spcPts val="0"/>
              </a:spcBef>
              <a:spcAft>
                <a:spcPts val="0"/>
              </a:spcAft>
              <a:buClr>
                <a:schemeClr val="lt1"/>
              </a:buClr>
              <a:buSzPts val="1100"/>
              <a:buChar char="●"/>
              <a:defRPr>
                <a:solidFill>
                  <a:schemeClr val="lt1"/>
                </a:solidFill>
              </a:defRPr>
            </a:lvl4pPr>
            <a:lvl5pPr marL="2286000" lvl="4" indent="-298450">
              <a:spcBef>
                <a:spcPts val="0"/>
              </a:spcBef>
              <a:spcAft>
                <a:spcPts val="0"/>
              </a:spcAft>
              <a:buClr>
                <a:schemeClr val="lt1"/>
              </a:buClr>
              <a:buSzPts val="1100"/>
              <a:buChar char="○"/>
              <a:defRPr>
                <a:solidFill>
                  <a:schemeClr val="lt1"/>
                </a:solidFill>
              </a:defRPr>
            </a:lvl5pPr>
            <a:lvl6pPr marL="2743200" lvl="5" indent="-298450">
              <a:spcBef>
                <a:spcPts val="0"/>
              </a:spcBef>
              <a:spcAft>
                <a:spcPts val="0"/>
              </a:spcAft>
              <a:buClr>
                <a:schemeClr val="lt1"/>
              </a:buClr>
              <a:buSzPts val="1100"/>
              <a:buChar char="■"/>
              <a:defRPr>
                <a:solidFill>
                  <a:schemeClr val="lt1"/>
                </a:solidFill>
              </a:defRPr>
            </a:lvl6pPr>
            <a:lvl7pPr marL="3200400" lvl="6" indent="-298450">
              <a:spcBef>
                <a:spcPts val="0"/>
              </a:spcBef>
              <a:spcAft>
                <a:spcPts val="0"/>
              </a:spcAft>
              <a:buClr>
                <a:schemeClr val="lt1"/>
              </a:buClr>
              <a:buSzPts val="1100"/>
              <a:buChar char="●"/>
              <a:defRPr>
                <a:solidFill>
                  <a:schemeClr val="lt1"/>
                </a:solidFill>
              </a:defRPr>
            </a:lvl7pPr>
            <a:lvl8pPr marL="3657600" lvl="7" indent="-298450">
              <a:spcBef>
                <a:spcPts val="0"/>
              </a:spcBef>
              <a:spcAft>
                <a:spcPts val="0"/>
              </a:spcAft>
              <a:buClr>
                <a:schemeClr val="lt1"/>
              </a:buClr>
              <a:buSzPts val="1100"/>
              <a:buChar char="○"/>
              <a:defRPr>
                <a:solidFill>
                  <a:schemeClr val="lt1"/>
                </a:solidFill>
              </a:defRPr>
            </a:lvl8pPr>
            <a:lvl9pPr marL="4114800" lvl="8" indent="-298450">
              <a:spcBef>
                <a:spcPts val="0"/>
              </a:spcBef>
              <a:spcAft>
                <a:spcPts val="0"/>
              </a:spcAft>
              <a:buClr>
                <a:schemeClr val="lt1"/>
              </a:buClr>
              <a:buSzPts val="1100"/>
              <a:buChar char="■"/>
              <a:defRPr>
                <a:solidFill>
                  <a:schemeClr val="lt1"/>
                </a:solidFill>
              </a:defRPr>
            </a:lvl9pPr>
          </a:lstStyle>
          <a:p>
            <a:endParaRPr/>
          </a:p>
        </p:txBody>
      </p:sp>
      <p:sp>
        <p:nvSpPr>
          <p:cNvPr id="79" name="Google Shape;79;p11"/>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0"/>
        <p:cNvGrpSpPr/>
        <p:nvPr/>
      </p:nvGrpSpPr>
      <p:grpSpPr>
        <a:xfrm>
          <a:off x="0" y="0"/>
          <a:ext cx="0" cy="0"/>
          <a:chOff x="0" y="0"/>
          <a:chExt cx="0" cy="0"/>
        </a:xfrm>
      </p:grpSpPr>
      <p:sp>
        <p:nvSpPr>
          <p:cNvPr id="81" name="Google Shape;81;p1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 name="Google Shape;21;p3"/>
          <p:cNvSpPr txBox="1">
            <a:spLocks noGrp="1"/>
          </p:cNvSpPr>
          <p:nvPr>
            <p:ph type="title"/>
          </p:nvPr>
        </p:nvSpPr>
        <p:spPr>
          <a:xfrm>
            <a:off x="729450" y="1322450"/>
            <a:ext cx="7688400" cy="15186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22" name="Google Shape;22;p3"/>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 name="Google Shape;28;p4"/>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29" name="Google Shape;29;p4"/>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0" name="Google Shape;30;p4"/>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5"/>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37" name="Google Shape;37;p5"/>
          <p:cNvSpPr txBox="1">
            <a:spLocks noGrp="1"/>
          </p:cNvSpPr>
          <p:nvPr>
            <p:ph type="body" idx="1"/>
          </p:nvPr>
        </p:nvSpPr>
        <p:spPr>
          <a:xfrm>
            <a:off x="729325" y="2078875"/>
            <a:ext cx="3774300" cy="2261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8" name="Google Shape;38;p5"/>
          <p:cNvSpPr txBox="1">
            <a:spLocks noGrp="1"/>
          </p:cNvSpPr>
          <p:nvPr>
            <p:ph type="body" idx="2"/>
          </p:nvPr>
        </p:nvSpPr>
        <p:spPr>
          <a:xfrm>
            <a:off x="4643604" y="2078875"/>
            <a:ext cx="3774300" cy="2261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9" name="Google Shape;39;p5"/>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 name="Google Shape;45;p6"/>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46" name="Google Shape;46;p6"/>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 name="Google Shape;52;p7"/>
          <p:cNvSpPr txBox="1">
            <a:spLocks noGrp="1"/>
          </p:cNvSpPr>
          <p:nvPr>
            <p:ph type="title"/>
          </p:nvPr>
        </p:nvSpPr>
        <p:spPr>
          <a:xfrm>
            <a:off x="730000" y="1318650"/>
            <a:ext cx="3300900" cy="13815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53" name="Google Shape;53;p7"/>
          <p:cNvSpPr txBox="1">
            <a:spLocks noGrp="1"/>
          </p:cNvSpPr>
          <p:nvPr>
            <p:ph type="body" idx="1"/>
          </p:nvPr>
        </p:nvSpPr>
        <p:spPr>
          <a:xfrm>
            <a:off x="721225" y="2781725"/>
            <a:ext cx="3300900" cy="15975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54" name="Google Shape;54;p7"/>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 name="Google Shape;59;p8"/>
          <p:cNvSpPr txBox="1">
            <a:spLocks noGrp="1"/>
          </p:cNvSpPr>
          <p:nvPr>
            <p:ph type="title"/>
          </p:nvPr>
        </p:nvSpPr>
        <p:spPr>
          <a:xfrm>
            <a:off x="729450" y="864300"/>
            <a:ext cx="7021200" cy="29850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60" name="Google Shape;60;p8"/>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 name="Google Shape;66;p9"/>
          <p:cNvSpPr txBox="1">
            <a:spLocks noGrp="1"/>
          </p:cNvSpPr>
          <p:nvPr>
            <p:ph type="title"/>
          </p:nvPr>
        </p:nvSpPr>
        <p:spPr>
          <a:xfrm>
            <a:off x="730000" y="1318650"/>
            <a:ext cx="3300900" cy="1687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67" name="Google Shape;67;p9"/>
          <p:cNvSpPr txBox="1">
            <a:spLocks noGrp="1"/>
          </p:cNvSpPr>
          <p:nvPr>
            <p:ph type="subTitle" idx="1"/>
          </p:nvPr>
        </p:nvSpPr>
        <p:spPr>
          <a:xfrm>
            <a:off x="724950" y="3161525"/>
            <a:ext cx="3300900" cy="7590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68" name="Google Shape;68;p9"/>
          <p:cNvSpPr txBox="1">
            <a:spLocks noGrp="1"/>
          </p:cNvSpPr>
          <p:nvPr>
            <p:ph type="body" idx="2"/>
          </p:nvPr>
        </p:nvSpPr>
        <p:spPr>
          <a:xfrm>
            <a:off x="5174225" y="1352625"/>
            <a:ext cx="3374400" cy="30255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69" name="Google Shape;69;p9"/>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70"/>
        <p:cNvGrpSpPr/>
        <p:nvPr/>
      </p:nvGrpSpPr>
      <p:grpSpPr>
        <a:xfrm>
          <a:off x="0" y="0"/>
          <a:ext cx="0" cy="0"/>
          <a:chOff x="0" y="0"/>
          <a:chExt cx="0" cy="0"/>
        </a:xfrm>
      </p:grpSpPr>
      <p:sp>
        <p:nvSpPr>
          <p:cNvPr id="71" name="Google Shape;71;p10"/>
          <p:cNvSpPr txBox="1">
            <a:spLocks noGrp="1"/>
          </p:cNvSpPr>
          <p:nvPr>
            <p:ph type="body" idx="1"/>
          </p:nvPr>
        </p:nvSpPr>
        <p:spPr>
          <a:xfrm>
            <a:off x="724950" y="4372551"/>
            <a:ext cx="7697400" cy="4605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300"/>
              <a:buNone/>
              <a:defRPr/>
            </a:lvl1pPr>
          </a:lstStyle>
          <a:p>
            <a:endParaRPr/>
          </a:p>
        </p:txBody>
      </p:sp>
      <p:sp>
        <p:nvSpPr>
          <p:cNvPr id="72" name="Google Shape;72;p10"/>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treamline">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1pPr>
            <a:lvl2pPr lvl="1">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2pPr>
            <a:lvl3pPr lvl="2">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3pPr>
            <a:lvl4pPr lvl="3">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4pPr>
            <a:lvl5pPr lvl="4">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5pPr>
            <a:lvl6pPr lvl="5">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6pPr>
            <a:lvl7pPr lvl="6">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7pPr>
            <a:lvl8pPr lvl="7">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8pPr>
            <a:lvl9pPr lvl="8">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1115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marL="914400" lvl="1"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marL="1371600" lvl="2"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marL="1828800" lvl="3"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marL="2286000" lvl="4"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marL="2743200" lvl="5"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marL="3200400" lvl="6"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marL="3657600" lvl="7"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marL="4114800" lvl="8"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536302" y="4749851"/>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it"/>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5.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pic>
        <p:nvPicPr>
          <p:cNvPr id="86" name="Google Shape;86;p13"/>
          <p:cNvPicPr preferRelativeResize="0"/>
          <p:nvPr/>
        </p:nvPicPr>
        <p:blipFill>
          <a:blip r:embed="rId3">
            <a:alphaModFix/>
          </a:blip>
          <a:stretch>
            <a:fillRect/>
          </a:stretch>
        </p:blipFill>
        <p:spPr>
          <a:xfrm>
            <a:off x="311700" y="228600"/>
            <a:ext cx="4512475" cy="4686300"/>
          </a:xfrm>
          <a:prstGeom prst="rect">
            <a:avLst/>
          </a:prstGeom>
          <a:noFill/>
          <a:ln>
            <a:noFill/>
          </a:ln>
        </p:spPr>
      </p:pic>
      <p:sp>
        <p:nvSpPr>
          <p:cNvPr id="87" name="Google Shape;87;p13"/>
          <p:cNvSpPr txBox="1"/>
          <p:nvPr/>
        </p:nvSpPr>
        <p:spPr>
          <a:xfrm>
            <a:off x="5180575" y="738200"/>
            <a:ext cx="37611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it" sz="2100" b="1">
                <a:solidFill>
                  <a:srgbClr val="CC0000"/>
                </a:solidFill>
              </a:rPr>
              <a:t>LA PARANZA DEI BAMBINI</a:t>
            </a:r>
            <a:endParaRPr sz="2100" b="1">
              <a:solidFill>
                <a:srgbClr val="CC0000"/>
              </a:solidFill>
            </a:endParaRPr>
          </a:p>
          <a:p>
            <a:pPr marL="0" lvl="0" indent="0" algn="l" rtl="0">
              <a:spcBef>
                <a:spcPts val="0"/>
              </a:spcBef>
              <a:spcAft>
                <a:spcPts val="0"/>
              </a:spcAft>
              <a:buNone/>
            </a:pPr>
            <a:r>
              <a:rPr lang="it" sz="2100" b="1">
                <a:solidFill>
                  <a:srgbClr val="CC0000"/>
                </a:solidFill>
              </a:rPr>
              <a:t>    </a:t>
            </a:r>
            <a:r>
              <a:rPr lang="it" sz="2100" b="1" i="1">
                <a:solidFill>
                  <a:srgbClr val="CC0000"/>
                </a:solidFill>
              </a:rPr>
              <a:t>Piranhas </a:t>
            </a:r>
            <a:r>
              <a:rPr lang="it" sz="2100" b="1">
                <a:solidFill>
                  <a:srgbClr val="CC0000"/>
                </a:solidFill>
              </a:rPr>
              <a:t>by R. Saviano</a:t>
            </a:r>
            <a:endParaRPr sz="2100" b="1">
              <a:solidFill>
                <a:srgbClr val="CC0000"/>
              </a:solidFill>
            </a:endParaRPr>
          </a:p>
        </p:txBody>
      </p:sp>
      <p:sp>
        <p:nvSpPr>
          <p:cNvPr id="88" name="Google Shape;88;p13"/>
          <p:cNvSpPr txBox="1"/>
          <p:nvPr/>
        </p:nvSpPr>
        <p:spPr>
          <a:xfrm>
            <a:off x="5817650" y="1646275"/>
            <a:ext cx="2790600" cy="434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it" sz="1600"/>
              <a:t>ROBERTO SAVIANO</a:t>
            </a:r>
            <a:endParaRPr sz="1600"/>
          </a:p>
        </p:txBody>
      </p:sp>
      <p:sp>
        <p:nvSpPr>
          <p:cNvPr id="89" name="Google Shape;89;p13"/>
          <p:cNvSpPr txBox="1"/>
          <p:nvPr/>
        </p:nvSpPr>
        <p:spPr>
          <a:xfrm>
            <a:off x="4996075" y="2869413"/>
            <a:ext cx="4130100" cy="1262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it">
                <a:latin typeface="Playfair Display"/>
                <a:ea typeface="Playfair Display"/>
                <a:cs typeface="Playfair Display"/>
                <a:sym typeface="Playfair Display"/>
              </a:rPr>
              <a:t>“A look is a territory, it is the homeland;  to look at someone is to enter their house without permission, staring at someone and invading them. Not turning your gaze is a manifestation of power.”</a:t>
            </a:r>
            <a:endParaRPr>
              <a:latin typeface="Playfair Display"/>
              <a:ea typeface="Playfair Display"/>
              <a:cs typeface="Playfair Display"/>
              <a:sym typeface="Playfair Display"/>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4"/>
          <p:cNvSpPr txBox="1">
            <a:spLocks noGrp="1"/>
          </p:cNvSpPr>
          <p:nvPr>
            <p:ph type="title"/>
          </p:nvPr>
        </p:nvSpPr>
        <p:spPr>
          <a:xfrm>
            <a:off x="727650" y="485213"/>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it">
                <a:solidFill>
                  <a:srgbClr val="FF0000"/>
                </a:solidFill>
              </a:rPr>
              <a:t>                                           </a:t>
            </a:r>
            <a:r>
              <a:rPr lang="it" b="1" i="1">
                <a:solidFill>
                  <a:srgbClr val="FF0000"/>
                </a:solidFill>
              </a:rPr>
              <a:t>THE PLOT</a:t>
            </a:r>
            <a:endParaRPr b="1" i="1">
              <a:solidFill>
                <a:srgbClr val="FF0000"/>
              </a:solidFill>
            </a:endParaRPr>
          </a:p>
        </p:txBody>
      </p:sp>
      <p:sp>
        <p:nvSpPr>
          <p:cNvPr id="95" name="Google Shape;95;p14"/>
          <p:cNvSpPr txBox="1">
            <a:spLocks noGrp="1"/>
          </p:cNvSpPr>
          <p:nvPr>
            <p:ph type="body" idx="1"/>
          </p:nvPr>
        </p:nvSpPr>
        <p:spPr>
          <a:xfrm>
            <a:off x="311700" y="1440650"/>
            <a:ext cx="8520600" cy="3199500"/>
          </a:xfrm>
          <a:prstGeom prst="rect">
            <a:avLst/>
          </a:prstGeom>
        </p:spPr>
        <p:txBody>
          <a:bodyPr spcFirstLastPara="1" wrap="square" lIns="91425" tIns="91425" rIns="91425" bIns="91425" anchor="t" anchorCtr="0">
            <a:normAutofit/>
          </a:bodyPr>
          <a:lstStyle/>
          <a:p>
            <a:pPr marL="0" lvl="0" indent="0" algn="just" rtl="0">
              <a:spcBef>
                <a:spcPts val="0"/>
              </a:spcBef>
              <a:spcAft>
                <a:spcPts val="1200"/>
              </a:spcAft>
              <a:buNone/>
            </a:pPr>
            <a:r>
              <a:rPr lang="it" dirty="0"/>
              <a:t>Ten kids on scooters whizz through on their conquest of Naples. Fifteen-year-olds with harmless nicknames – Maraja, Pesce moscio,Dentino, Lollipop, Drone – they have designer shoes, normal families and girls’ names  tattooed on the skin. Teenagers who don't have tomorrow . They are not afraid of prison or death. They know that money belongs to  those who take it. So, off they go on the mopeds, to  get the money  but, above all,  power. The novel tells about the controversial rise of a paranza – a group linked to the Camorra – and its leader, Nicolas Fiorillo. Looking at the city from its rooftops, they learn to shoot with guns and AK-47,  targeting the antennae, then they go down the streets to sow terror, riding their scooters. Gradually,  they gain control of neighbourhoods, taking them away from opposing gangs, forging alliances with declining old bosses. “Paranza” is a name that comes from the sea, the name of fishing boats. As in trawling,  the paranza goes to fish people to be killed.  It is  a story of  children who cheer for life like fish, of adolescence deceived by the ‘light’, and of deaths that produce deaths.</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5"/>
          <p:cNvSpPr txBox="1">
            <a:spLocks noGrp="1"/>
          </p:cNvSpPr>
          <p:nvPr>
            <p:ph type="title"/>
          </p:nvPr>
        </p:nvSpPr>
        <p:spPr>
          <a:xfrm>
            <a:off x="177275" y="202413"/>
            <a:ext cx="3795600" cy="928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it"/>
              <a:t>ROBERTO SAVIANO </a:t>
            </a:r>
            <a:endParaRPr/>
          </a:p>
          <a:p>
            <a:pPr marL="0" lvl="0" indent="0" algn="l" rtl="0">
              <a:spcBef>
                <a:spcPts val="0"/>
              </a:spcBef>
              <a:spcAft>
                <a:spcPts val="0"/>
              </a:spcAft>
              <a:buNone/>
            </a:pPr>
            <a:r>
              <a:rPr lang="it">
                <a:latin typeface="Playfair Display"/>
                <a:ea typeface="Playfair Display"/>
                <a:cs typeface="Playfair Display"/>
                <a:sym typeface="Playfair Display"/>
              </a:rPr>
              <a:t>BIOGRAFIA</a:t>
            </a:r>
            <a:endParaRPr>
              <a:latin typeface="Playfair Display"/>
              <a:ea typeface="Playfair Display"/>
              <a:cs typeface="Playfair Display"/>
              <a:sym typeface="Playfair Display"/>
            </a:endParaRPr>
          </a:p>
        </p:txBody>
      </p:sp>
      <p:sp>
        <p:nvSpPr>
          <p:cNvPr id="101" name="Google Shape;101;p15"/>
          <p:cNvSpPr txBox="1">
            <a:spLocks noGrp="1"/>
          </p:cNvSpPr>
          <p:nvPr>
            <p:ph type="subTitle" idx="1"/>
          </p:nvPr>
        </p:nvSpPr>
        <p:spPr>
          <a:xfrm>
            <a:off x="177275" y="1352625"/>
            <a:ext cx="4144800" cy="3445500"/>
          </a:xfrm>
          <a:prstGeom prst="rect">
            <a:avLst/>
          </a:prstGeom>
        </p:spPr>
        <p:txBody>
          <a:bodyPr spcFirstLastPara="1" wrap="square" lIns="91425" tIns="91425" rIns="91425" bIns="91425" anchor="t" anchorCtr="0">
            <a:normAutofit fontScale="85000" lnSpcReduction="20000"/>
          </a:bodyPr>
          <a:lstStyle/>
          <a:p>
            <a:pPr marL="0" lvl="0" indent="0" algn="l" rtl="0">
              <a:spcBef>
                <a:spcPts val="0"/>
              </a:spcBef>
              <a:spcAft>
                <a:spcPts val="0"/>
              </a:spcAft>
              <a:buNone/>
            </a:pPr>
            <a:r>
              <a:rPr lang="it"/>
              <a:t>Roberto Saviano (born in 1979) is an Italian writer, essayist, journalist, and screenwriter. In his writings, including articles and his book Gomorrah, he uses literature and investigative reporting to tell of the economic reality of organized crime in Italy, in particular the Camorra crime syndicate, and of organized crime more generally. He also collaborates  with  international and Italian newspapers, such as  L’Espresso, La Repubblica, the New York Times and The Times.</a:t>
            </a:r>
            <a:endParaRPr/>
          </a:p>
          <a:p>
            <a:pPr marL="0" lvl="0" indent="0" algn="l" rtl="0">
              <a:spcBef>
                <a:spcPts val="0"/>
              </a:spcBef>
              <a:spcAft>
                <a:spcPts val="0"/>
              </a:spcAft>
              <a:buNone/>
            </a:pPr>
            <a:endParaRPr/>
          </a:p>
          <a:p>
            <a:pPr marL="0" lvl="0" indent="0" algn="l" rtl="0">
              <a:spcBef>
                <a:spcPts val="0"/>
              </a:spcBef>
              <a:spcAft>
                <a:spcPts val="0"/>
              </a:spcAft>
              <a:buNone/>
            </a:pPr>
            <a:r>
              <a:rPr lang="it"/>
              <a:t>Since 2006 he has been living under guard, following threats received by the Camorra  cartels and in September 2016 he was  awarded by German Chancellor Merkel with the M100 Sanssouci Colloquium Award which is given to journalists and writers who stand out for their courage.</a:t>
            </a:r>
            <a:endParaRPr/>
          </a:p>
          <a:p>
            <a:pPr marL="0" lvl="0" indent="0" algn="l" rtl="0">
              <a:spcBef>
                <a:spcPts val="0"/>
              </a:spcBef>
              <a:spcAft>
                <a:spcPts val="0"/>
              </a:spcAft>
              <a:buNone/>
            </a:pPr>
            <a:endParaRPr/>
          </a:p>
        </p:txBody>
      </p:sp>
      <p:sp>
        <p:nvSpPr>
          <p:cNvPr id="102" name="Google Shape;102;p15"/>
          <p:cNvSpPr txBox="1">
            <a:spLocks noGrp="1"/>
          </p:cNvSpPr>
          <p:nvPr>
            <p:ph type="body" idx="2"/>
          </p:nvPr>
        </p:nvSpPr>
        <p:spPr>
          <a:xfrm>
            <a:off x="5174225" y="1352625"/>
            <a:ext cx="1743300" cy="12192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pic>
        <p:nvPicPr>
          <p:cNvPr id="103" name="Google Shape;103;p15"/>
          <p:cNvPicPr preferRelativeResize="0"/>
          <p:nvPr/>
        </p:nvPicPr>
        <p:blipFill>
          <a:blip r:embed="rId3">
            <a:alphaModFix/>
          </a:blip>
          <a:stretch>
            <a:fillRect/>
          </a:stretch>
        </p:blipFill>
        <p:spPr>
          <a:xfrm>
            <a:off x="4880525" y="849000"/>
            <a:ext cx="3977725" cy="3445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6"/>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it" sz="2950">
                <a:latin typeface="Playfair Display"/>
                <a:ea typeface="Playfair Display"/>
                <a:cs typeface="Playfair Display"/>
                <a:sym typeface="Playfair Display"/>
              </a:rPr>
              <a:t>‘In Naples there are no paths of growth: you are already born in reality, inside, you do not discover it slowly’.</a:t>
            </a:r>
            <a:endParaRPr sz="2950">
              <a:latin typeface="Playfair Display"/>
              <a:ea typeface="Playfair Display"/>
              <a:cs typeface="Playfair Display"/>
              <a:sym typeface="Playfair Display"/>
            </a:endParaRPr>
          </a:p>
        </p:txBody>
      </p:sp>
      <p:sp>
        <p:nvSpPr>
          <p:cNvPr id="109" name="Google Shape;109;p16"/>
          <p:cNvSpPr txBox="1">
            <a:spLocks noGrp="1"/>
          </p:cNvSpPr>
          <p:nvPr>
            <p:ph type="subTitle" idx="1"/>
          </p:nvPr>
        </p:nvSpPr>
        <p:spPr>
          <a:xfrm>
            <a:off x="729625" y="2809875"/>
            <a:ext cx="7688100" cy="2143200"/>
          </a:xfrm>
          <a:prstGeom prst="rect">
            <a:avLst/>
          </a:prstGeom>
        </p:spPr>
        <p:txBody>
          <a:bodyPr spcFirstLastPara="1" wrap="square" lIns="91425" tIns="91425" rIns="91425" bIns="91425" anchor="t" anchorCtr="0">
            <a:normAutofit/>
          </a:bodyPr>
          <a:lstStyle/>
          <a:p>
            <a:pPr marL="0" lvl="0" indent="0" algn="just" rtl="0">
              <a:spcBef>
                <a:spcPts val="0"/>
              </a:spcBef>
              <a:spcAft>
                <a:spcPts val="0"/>
              </a:spcAft>
              <a:buNone/>
            </a:pPr>
            <a:r>
              <a:rPr lang="it"/>
              <a:t>  This is a quote that impressed me a lot and explains that this is a world where teenagers have been taken away from time, both the past and the  future; they  only have an eternal present in which they go through their daily lives,  without school, family dinner, or dates  with girls. </a:t>
            </a:r>
            <a:r>
              <a:rPr lang="it" dirty="0"/>
              <a:t>There is no  time to think about  future: these boys have learned  right away that it is useless to engage in study and life, the important thing is to make money, now. They know that if you believe that at the end of the day you will get something, you are wrong. Paranza is the right metaphor.</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17"/>
          <p:cNvSpPr txBox="1">
            <a:spLocks noGrp="1"/>
          </p:cNvSpPr>
          <p:nvPr>
            <p:ph type="title"/>
          </p:nvPr>
        </p:nvSpPr>
        <p:spPr>
          <a:xfrm flipH="1">
            <a:off x="3369425" y="1297775"/>
            <a:ext cx="1035900" cy="10359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it"/>
              <a:t>a</a:t>
            </a:r>
            <a:endParaRPr/>
          </a:p>
        </p:txBody>
      </p:sp>
      <p:pic>
        <p:nvPicPr>
          <p:cNvPr id="115" name="Google Shape;115;p17"/>
          <p:cNvPicPr preferRelativeResize="0"/>
          <p:nvPr/>
        </p:nvPicPr>
        <p:blipFill>
          <a:blip r:embed="rId3">
            <a:alphaModFix/>
          </a:blip>
          <a:stretch>
            <a:fillRect/>
          </a:stretch>
        </p:blipFill>
        <p:spPr>
          <a:xfrm>
            <a:off x="371675" y="176225"/>
            <a:ext cx="2382250" cy="2157427"/>
          </a:xfrm>
          <a:prstGeom prst="rect">
            <a:avLst/>
          </a:prstGeom>
          <a:noFill/>
          <a:ln>
            <a:noFill/>
          </a:ln>
        </p:spPr>
      </p:pic>
      <p:pic>
        <p:nvPicPr>
          <p:cNvPr id="116" name="Google Shape;116;p17"/>
          <p:cNvPicPr preferRelativeResize="0"/>
          <p:nvPr/>
        </p:nvPicPr>
        <p:blipFill>
          <a:blip r:embed="rId4">
            <a:alphaModFix/>
          </a:blip>
          <a:stretch>
            <a:fillRect/>
          </a:stretch>
        </p:blipFill>
        <p:spPr>
          <a:xfrm>
            <a:off x="3058725" y="176225"/>
            <a:ext cx="2574125" cy="2157425"/>
          </a:xfrm>
          <a:prstGeom prst="rect">
            <a:avLst/>
          </a:prstGeom>
          <a:noFill/>
          <a:ln>
            <a:noFill/>
          </a:ln>
        </p:spPr>
      </p:pic>
      <p:pic>
        <p:nvPicPr>
          <p:cNvPr id="117" name="Google Shape;117;p17"/>
          <p:cNvPicPr preferRelativeResize="0"/>
          <p:nvPr/>
        </p:nvPicPr>
        <p:blipFill>
          <a:blip r:embed="rId5">
            <a:alphaModFix/>
          </a:blip>
          <a:stretch>
            <a:fillRect/>
          </a:stretch>
        </p:blipFill>
        <p:spPr>
          <a:xfrm>
            <a:off x="5937650" y="176225"/>
            <a:ext cx="3003950" cy="4776776"/>
          </a:xfrm>
          <a:prstGeom prst="rect">
            <a:avLst/>
          </a:prstGeom>
          <a:noFill/>
          <a:ln>
            <a:noFill/>
          </a:ln>
        </p:spPr>
      </p:pic>
      <p:pic>
        <p:nvPicPr>
          <p:cNvPr id="118" name="Google Shape;118;p17"/>
          <p:cNvPicPr preferRelativeResize="0"/>
          <p:nvPr/>
        </p:nvPicPr>
        <p:blipFill>
          <a:blip r:embed="rId6">
            <a:alphaModFix/>
          </a:blip>
          <a:stretch>
            <a:fillRect/>
          </a:stretch>
        </p:blipFill>
        <p:spPr>
          <a:xfrm>
            <a:off x="371675" y="2571750"/>
            <a:ext cx="5261174" cy="2381250"/>
          </a:xfrm>
          <a:prstGeom prst="rect">
            <a:avLst/>
          </a:prstGeom>
          <a:noFill/>
          <a:ln>
            <a:noFill/>
          </a:ln>
        </p:spPr>
      </p:pic>
    </p:spTree>
  </p:cSld>
  <p:clrMapOvr>
    <a:masterClrMapping/>
  </p:clrMapOvr>
</p:sld>
</file>

<file path=ppt/theme/theme1.xml><?xml version="1.0" encoding="utf-8"?>
<a:theme xmlns:a="http://schemas.openxmlformats.org/drawingml/2006/main"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572</Words>
  <Application>Microsoft Office PowerPoint</Application>
  <PresentationFormat>Presentazione su schermo (16:9)</PresentationFormat>
  <Paragraphs>14</Paragraphs>
  <Slides>5</Slides>
  <Notes>5</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5</vt:i4>
      </vt:variant>
    </vt:vector>
  </HeadingPairs>
  <TitlesOfParts>
    <vt:vector size="10" baseType="lpstr">
      <vt:lpstr>Arial</vt:lpstr>
      <vt:lpstr>Raleway</vt:lpstr>
      <vt:lpstr>Lato</vt:lpstr>
      <vt:lpstr>Playfair Display</vt:lpstr>
      <vt:lpstr>Streamline</vt:lpstr>
      <vt:lpstr>Presentazione standard di PowerPoint</vt:lpstr>
      <vt:lpstr>                                           THE PLOT</vt:lpstr>
      <vt:lpstr>ROBERTO SAVIANO  BIOGRAFIA</vt:lpstr>
      <vt:lpstr>‘In Naples there are no paths of growth: you are already born in reality, inside, you do not discover it slowly’.</vt:lpstr>
      <vt:lpstr>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cp:lastModifiedBy>Utente</cp:lastModifiedBy>
  <cp:revision>2</cp:revision>
  <dcterms:modified xsi:type="dcterms:W3CDTF">2023-03-09T18:16:41Z</dcterms:modified>
</cp:coreProperties>
</file>