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1pPr>
    <a:lvl2pPr marL="0" marR="0" indent="4572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2pPr>
    <a:lvl3pPr marL="0" marR="0" indent="9144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3pPr>
    <a:lvl4pPr marL="0" marR="0" indent="13716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4pPr>
    <a:lvl5pPr marL="0" marR="0" indent="18288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5pPr>
    <a:lvl6pPr marL="0" marR="0" indent="22860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6pPr>
    <a:lvl7pPr marL="0" marR="0" indent="27432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7pPr>
    <a:lvl8pPr marL="0" marR="0" indent="32004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8pPr>
    <a:lvl9pPr marL="0" marR="0" indent="36576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4A4A4B"/>
      </a:tcTxStyle>
      <a:tcStyle>
        <a:tcBdr>
          <a:left>
            <a:ln w="12700" cap="flat">
              <a:noFill/>
              <a:miter lim="400000"/>
            </a:ln>
          </a:left>
          <a:right>
            <a:ln w="254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Col>
    <a:la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25400" cap="flat">
              <a:solidFill>
                <a:srgbClr val="4A4A4B"/>
              </a:solidFill>
              <a:prstDash val="solid"/>
              <a:miter lim="400000"/>
            </a:ln>
          </a:top>
          <a:bottom>
            <a:ln w="12700" cap="flat">
              <a:noFill/>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lastRow>
    <a:fir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noFill/>
              <a:miter lim="400000"/>
            </a:ln>
          </a:top>
          <a:bottom>
            <a:ln w="254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127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FFFFFF"/>
      </a:tcTxStyle>
      <a:tcStyle>
        <a:tcBdr>
          <a:left>
            <a:ln w="12700" cap="flat">
              <a:noFill/>
              <a:miter lim="400000"/>
            </a:ln>
          </a:left>
          <a:right>
            <a:ln w="25400" cap="flat">
              <a:solidFill>
                <a:schemeClr val="accent1">
                  <a:hueOff val="420094"/>
                  <a:satOff val="-1465"/>
                  <a:lumOff val="-19139"/>
                </a:scheme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0EBE0"/>
              </a:solidFill>
              <a:prstDash val="solid"/>
              <a:miter lim="400000"/>
            </a:ln>
          </a:insideV>
        </a:tcBdr>
        <a:fill>
          <a:solidFill>
            <a:srgbClr val="54BAE0"/>
          </a:solidFill>
        </a:fill>
      </a:tcStyle>
    </a:firstCol>
    <a:lastRow>
      <a:tcTxStyle b="off" i="off">
        <a:font>
          <a:latin typeface="Avenir Next Medium"/>
          <a:ea typeface="Avenir Next Medium"/>
          <a:cs typeface="Avenir Next Medium"/>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25400" cap="flat">
              <a:solidFill>
                <a:schemeClr val="accent1">
                  <a:hueOff val="420094"/>
                  <a:satOff val="-1465"/>
                  <a:lumOff val="-19139"/>
                </a:schemeClr>
              </a:solidFill>
              <a:prstDash val="solid"/>
              <a:miter lim="400000"/>
            </a:ln>
          </a:top>
          <a:bottom>
            <a:ln w="12700" cap="flat">
              <a:noFill/>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F0EBE0"/>
              </a:solidFill>
              <a:prstDash val="solid"/>
              <a:miter lim="400000"/>
            </a:ln>
          </a:left>
          <a:right>
            <a:ln w="12700" cap="flat">
              <a:solidFill>
                <a:srgbClr val="F0EBE0"/>
              </a:solidFill>
              <a:prstDash val="solid"/>
              <a:miter lim="400000"/>
            </a:ln>
          </a:right>
          <a:top>
            <a:ln w="12700" cap="flat">
              <a:noFill/>
              <a:miter lim="400000"/>
            </a:ln>
          </a:top>
          <a:bottom>
            <a:ln w="25400" cap="flat">
              <a:solidFill>
                <a:schemeClr val="accent1">
                  <a:hueOff val="420094"/>
                  <a:satOff val="-1465"/>
                  <a:lumOff val="-19139"/>
                </a:schemeClr>
              </a:solidFill>
              <a:prstDash val="solid"/>
              <a:miter lim="400000"/>
            </a:ln>
          </a:bottom>
          <a:insideH>
            <a:ln w="12700" cap="flat">
              <a:solidFill>
                <a:srgbClr val="F0EBE0"/>
              </a:solidFill>
              <a:prstDash val="solid"/>
              <a:miter lim="400000"/>
            </a:ln>
          </a:insideH>
          <a:insideV>
            <a:ln w="12700" cap="flat">
              <a:solidFill>
                <a:srgbClr val="F0EBE0"/>
              </a:solidFill>
              <a:prstDash val="solid"/>
              <a:miter lim="400000"/>
            </a:ln>
          </a:insideV>
        </a:tcBdr>
        <a:fill>
          <a:solidFill>
            <a:srgbClr val="54BAE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0EBE0"/>
          </a:solidFill>
        </a:fill>
      </a:tcStyle>
    </a:wholeTbl>
    <a:band2H>
      <a:tcTxStyle/>
      <a:tcStyle>
        <a:tcBdr/>
        <a:fill>
          <a:solidFill>
            <a:srgbClr val="D9D5CA"/>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C6DFB5"/>
          </a:solidFill>
        </a:fill>
      </a:tcStyle>
    </a:firstCol>
    <a:lastRow>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noFill/>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254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7A797"/>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0EBE0"/>
          </a:solidFill>
        </a:fill>
      </a:tcStyle>
    </a:wholeTbl>
    <a:band2H>
      <a:tcTxStyle/>
      <a:tcStyle>
        <a:tcBdr/>
        <a:fill>
          <a:solidFill>
            <a:srgbClr val="E4E1D8"/>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AD7D3"/>
          </a:solidFill>
        </a:fill>
      </a:tcStyle>
    </a:firstCol>
    <a:lastRow>
      <a:tcTxStyle b="off" i="off">
        <a:font>
          <a:latin typeface="Avenir Next Medium"/>
          <a:ea typeface="Avenir Next Medium"/>
          <a:cs typeface="Avenir Next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noFill/>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noFill/>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6">
              <a:hueOff val="-134388"/>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FEBE1"/>
          </a:solid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5413C"/>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noFill/>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lastRow>
    <a:fir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noFill/>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756"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999762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3" name="Autore e data"/>
          <p:cNvSpPr txBox="1">
            <a:spLocks noGrp="1"/>
          </p:cNvSpPr>
          <p:nvPr>
            <p:ph type="body" sz="quarter" idx="21" hasCustomPrompt="1"/>
          </p:nvPr>
        </p:nvSpPr>
        <p:spPr>
          <a:xfrm>
            <a:off x="1727200" y="1003300"/>
            <a:ext cx="20929600" cy="482600"/>
          </a:xfrm>
          <a:prstGeom prst="rect">
            <a:avLst/>
          </a:prstGeom>
        </p:spPr>
        <p:txBody>
          <a:bodyPr anchor="ctr"/>
          <a:lstStyle>
            <a:lvl1pPr defTabSz="685800">
              <a:lnSpc>
                <a:spcPct val="100000"/>
              </a:lnSpc>
              <a:defRPr sz="2000" b="1" cap="all" spc="0">
                <a:solidFill>
                  <a:srgbClr val="227AAF"/>
                </a:solidFill>
              </a:defRPr>
            </a:lvl1pPr>
          </a:lstStyle>
          <a:p>
            <a:r>
              <a:t>Autore e data</a:t>
            </a:r>
          </a:p>
        </p:txBody>
      </p:sp>
      <p:sp>
        <p:nvSpPr>
          <p:cNvPr id="14" name="Titolo presentazione"/>
          <p:cNvSpPr txBox="1">
            <a:spLocks noGrp="1"/>
          </p:cNvSpPr>
          <p:nvPr>
            <p:ph type="title" hasCustomPrompt="1"/>
          </p:nvPr>
        </p:nvSpPr>
        <p:spPr>
          <a:prstGeom prst="rect">
            <a:avLst/>
          </a:prstGeom>
        </p:spPr>
        <p:txBody>
          <a:bodyPr/>
          <a:lstStyle/>
          <a:p>
            <a:r>
              <a:t>Titolo presentazione</a:t>
            </a:r>
          </a:p>
        </p:txBody>
      </p:sp>
      <p:sp>
        <p:nvSpPr>
          <p:cNvPr id="15"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ichiarazione">
    <p:spTree>
      <p:nvGrpSpPr>
        <p:cNvPr id="1" name=""/>
        <p:cNvGrpSpPr/>
        <p:nvPr/>
      </p:nvGrpSpPr>
      <p:grpSpPr>
        <a:xfrm>
          <a:off x="0" y="0"/>
          <a:ext cx="0" cy="0"/>
          <a:chOff x="0" y="0"/>
          <a:chExt cx="0" cy="0"/>
        </a:xfrm>
      </p:grpSpPr>
      <p:sp>
        <p:nvSpPr>
          <p:cNvPr id="110" name="Linea"/>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11" name="Li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12" name="Corpo livello uno…"/>
          <p:cNvSpPr txBox="1">
            <a:spLocks noGrp="1"/>
          </p:cNvSpPr>
          <p:nvPr>
            <p:ph type="body" sz="quarter" idx="1" hasCustomPrompt="1"/>
          </p:nvPr>
        </p:nvSpPr>
        <p:spPr>
          <a:xfrm>
            <a:off x="1727200" y="5281886"/>
            <a:ext cx="20929600" cy="3136901"/>
          </a:xfrm>
          <a:prstGeom prst="rect">
            <a:avLst/>
          </a:prstGeom>
        </p:spPr>
        <p:txBody>
          <a:bodyPr anchor="ctr"/>
          <a:lstStyle>
            <a:lvl1pPr>
              <a:lnSpc>
                <a:spcPct val="80000"/>
              </a:lnSpc>
              <a:defRPr sz="8600" spc="-86">
                <a:solidFill>
                  <a:srgbClr val="4A4A4A"/>
                </a:solidFill>
                <a:latin typeface="Publico Headline Roman"/>
                <a:ea typeface="Publico Headline Roman"/>
                <a:cs typeface="Publico Headline Roman"/>
                <a:sym typeface="Publico Headline Roman"/>
              </a:defRPr>
            </a:lvl1pPr>
            <a:lvl2pPr>
              <a:lnSpc>
                <a:spcPct val="80000"/>
              </a:lnSpc>
              <a:defRPr sz="8600" spc="-86">
                <a:solidFill>
                  <a:srgbClr val="4A4A4A"/>
                </a:solidFill>
                <a:latin typeface="Publico Headline Roman"/>
                <a:ea typeface="Publico Headline Roman"/>
                <a:cs typeface="Publico Headline Roman"/>
                <a:sym typeface="Publico Headline Roman"/>
              </a:defRPr>
            </a:lvl2pPr>
            <a:lvl3pPr>
              <a:lnSpc>
                <a:spcPct val="80000"/>
              </a:lnSpc>
              <a:defRPr sz="8600" spc="-86">
                <a:solidFill>
                  <a:srgbClr val="4A4A4A"/>
                </a:solidFill>
                <a:latin typeface="Publico Headline Roman"/>
                <a:ea typeface="Publico Headline Roman"/>
                <a:cs typeface="Publico Headline Roman"/>
                <a:sym typeface="Publico Headline Roman"/>
              </a:defRPr>
            </a:lvl3pPr>
            <a:lvl4pPr>
              <a:lnSpc>
                <a:spcPct val="80000"/>
              </a:lnSpc>
              <a:defRPr sz="8600" spc="-86">
                <a:solidFill>
                  <a:srgbClr val="4A4A4A"/>
                </a:solidFill>
                <a:latin typeface="Publico Headline Roman"/>
                <a:ea typeface="Publico Headline Roman"/>
                <a:cs typeface="Publico Headline Roman"/>
                <a:sym typeface="Publico Headline Roman"/>
              </a:defRPr>
            </a:lvl4pPr>
            <a:lvl5pPr>
              <a:lnSpc>
                <a:spcPct val="80000"/>
              </a:lnSpc>
              <a:defRPr sz="8600" spc="-86">
                <a:solidFill>
                  <a:srgbClr val="4A4A4A"/>
                </a:solidFill>
                <a:latin typeface="Publico Headline Roman"/>
                <a:ea typeface="Publico Headline Roman"/>
                <a:cs typeface="Publico Headline Roman"/>
                <a:sym typeface="Publico Headline Roman"/>
              </a:defRPr>
            </a:lvl5pPr>
          </a:lstStyle>
          <a:p>
            <a:r>
              <a:t>Dichiarazione</a:t>
            </a:r>
          </a:p>
          <a:p>
            <a:pPr lvl="1"/>
            <a:endParaRPr/>
          </a:p>
          <a:p>
            <a:pPr lvl="2"/>
            <a:endParaRPr/>
          </a:p>
          <a:p>
            <a:pPr lvl="3"/>
            <a:endParaRPr/>
          </a:p>
          <a:p>
            <a:pPr lvl="4"/>
            <a:endParaRPr/>
          </a:p>
        </p:txBody>
      </p:sp>
      <p:sp>
        <p:nvSpPr>
          <p:cNvPr id="113"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Informazione importante">
    <p:bg>
      <p:bgPr>
        <a:solidFill>
          <a:srgbClr val="227AAF"/>
        </a:solidFill>
        <a:effectLst/>
      </p:bgPr>
    </p:bg>
    <p:spTree>
      <p:nvGrpSpPr>
        <p:cNvPr id="1" name=""/>
        <p:cNvGrpSpPr/>
        <p:nvPr/>
      </p:nvGrpSpPr>
      <p:grpSpPr>
        <a:xfrm>
          <a:off x="0" y="0"/>
          <a:ext cx="0" cy="0"/>
          <a:chOff x="0" y="0"/>
          <a:chExt cx="0" cy="0"/>
        </a:xfrm>
      </p:grpSpPr>
      <p:sp>
        <p:nvSpPr>
          <p:cNvPr id="120" name="Dettagli informazione"/>
          <p:cNvSpPr txBox="1">
            <a:spLocks noGrp="1"/>
          </p:cNvSpPr>
          <p:nvPr>
            <p:ph type="body" sz="quarter" idx="21" hasCustomPrompt="1"/>
          </p:nvPr>
        </p:nvSpPr>
        <p:spPr>
          <a:xfrm>
            <a:off x="1727200" y="8611966"/>
            <a:ext cx="20929600" cy="908813"/>
          </a:xfrm>
          <a:prstGeom prst="rect">
            <a:avLst/>
          </a:prstGeom>
        </p:spPr>
        <p:txBody>
          <a:bodyPr/>
          <a:lstStyle>
            <a:lvl1pPr>
              <a:spcBef>
                <a:spcPts val="2000"/>
              </a:spcBef>
              <a:defRPr>
                <a:solidFill>
                  <a:srgbClr val="F0EBE0"/>
                </a:solidFill>
              </a:defRPr>
            </a:lvl1pPr>
          </a:lstStyle>
          <a:p>
            <a:r>
              <a:t>Dettagli informazione</a:t>
            </a:r>
          </a:p>
        </p:txBody>
      </p:sp>
      <p:sp>
        <p:nvSpPr>
          <p:cNvPr id="121" name="Linea"/>
          <p:cNvSpPr/>
          <p:nvPr/>
        </p:nvSpPr>
        <p:spPr>
          <a:xfrm>
            <a:off x="863600" y="12852400"/>
            <a:ext cx="22656801" cy="0"/>
          </a:xfrm>
          <a:prstGeom prst="line">
            <a:avLst/>
          </a:prstGeom>
          <a:ln w="127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22" name="Linea"/>
          <p:cNvSpPr/>
          <p:nvPr/>
        </p:nvSpPr>
        <p:spPr>
          <a:xfrm>
            <a:off x="863600" y="889000"/>
            <a:ext cx="22656801" cy="0"/>
          </a:xfrm>
          <a:prstGeom prst="line">
            <a:avLst/>
          </a:prstGeom>
          <a:ln w="508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23" name="Corpo livello uno…"/>
          <p:cNvSpPr txBox="1">
            <a:spLocks noGrp="1"/>
          </p:cNvSpPr>
          <p:nvPr>
            <p:ph type="body" idx="1" hasCustomPrompt="1"/>
          </p:nvPr>
        </p:nvSpPr>
        <p:spPr>
          <a:xfrm>
            <a:off x="1727200" y="1098623"/>
            <a:ext cx="20929600" cy="7461177"/>
          </a:xfrm>
          <a:prstGeom prst="rect">
            <a:avLst/>
          </a:prstGeom>
        </p:spPr>
        <p:txBody>
          <a:bodyPr anchor="b"/>
          <a:lstStyle>
            <a:lvl1pPr>
              <a:lnSpc>
                <a:spcPct val="70000"/>
              </a:lnSpc>
              <a:defRPr sz="30000" b="1" spc="-300">
                <a:solidFill>
                  <a:srgbClr val="FFFFFF"/>
                </a:solidFill>
                <a:latin typeface="Publico Headline Roman"/>
                <a:ea typeface="Publico Headline Roman"/>
                <a:cs typeface="Publico Headline Roman"/>
                <a:sym typeface="Publico Headline Roman"/>
              </a:defRPr>
            </a:lvl1pPr>
            <a:lvl2pPr>
              <a:lnSpc>
                <a:spcPct val="70000"/>
              </a:lnSpc>
              <a:defRPr sz="30000" b="1" spc="-300">
                <a:solidFill>
                  <a:srgbClr val="FFFFFF"/>
                </a:solidFill>
                <a:latin typeface="Publico Headline Roman"/>
                <a:ea typeface="Publico Headline Roman"/>
                <a:cs typeface="Publico Headline Roman"/>
                <a:sym typeface="Publico Headline Roman"/>
              </a:defRPr>
            </a:lvl2pPr>
            <a:lvl3pPr>
              <a:lnSpc>
                <a:spcPct val="70000"/>
              </a:lnSpc>
              <a:defRPr sz="30000" b="1" spc="-300">
                <a:solidFill>
                  <a:srgbClr val="FFFFFF"/>
                </a:solidFill>
                <a:latin typeface="Publico Headline Roman"/>
                <a:ea typeface="Publico Headline Roman"/>
                <a:cs typeface="Publico Headline Roman"/>
                <a:sym typeface="Publico Headline Roman"/>
              </a:defRPr>
            </a:lvl3pPr>
            <a:lvl4pPr>
              <a:lnSpc>
                <a:spcPct val="70000"/>
              </a:lnSpc>
              <a:defRPr sz="30000" b="1" spc="-300">
                <a:solidFill>
                  <a:srgbClr val="FFFFFF"/>
                </a:solidFill>
                <a:latin typeface="Publico Headline Roman"/>
                <a:ea typeface="Publico Headline Roman"/>
                <a:cs typeface="Publico Headline Roman"/>
                <a:sym typeface="Publico Headline Roman"/>
              </a:defRPr>
            </a:lvl4pPr>
            <a:lvl5pPr>
              <a:lnSpc>
                <a:spcPct val="70000"/>
              </a:lnSpc>
              <a:defRPr sz="30000" b="1" spc="-300">
                <a:solidFill>
                  <a:srgbClr val="FFFFFF"/>
                </a:solidFill>
                <a:latin typeface="Publico Headline Roman"/>
                <a:ea typeface="Publico Headline Roman"/>
                <a:cs typeface="Publico Headline Roman"/>
                <a:sym typeface="Publico Headline Roman"/>
              </a:defRPr>
            </a:lvl5pPr>
          </a:lstStyle>
          <a:p>
            <a:r>
              <a:t>100%</a:t>
            </a:r>
          </a:p>
          <a:p>
            <a:pPr lvl="1"/>
            <a:endParaRPr/>
          </a:p>
          <a:p>
            <a:pPr lvl="2"/>
            <a:endParaRPr/>
          </a:p>
          <a:p>
            <a:pPr lvl="3"/>
            <a:endParaRPr/>
          </a:p>
          <a:p>
            <a:pPr lvl="4"/>
            <a:endParaRPr/>
          </a:p>
        </p:txBody>
      </p:sp>
      <p:sp>
        <p:nvSpPr>
          <p:cNvPr id="124" name="Numero diapositiva"/>
          <p:cNvSpPr txBox="1">
            <a:spLocks noGrp="1"/>
          </p:cNvSpPr>
          <p:nvPr>
            <p:ph type="sldNum" sz="quarter" idx="2"/>
          </p:nvPr>
        </p:nvSpPr>
        <p:spPr>
          <a:xfrm>
            <a:off x="12001500" y="13030199"/>
            <a:ext cx="386335" cy="419101"/>
          </a:xfrm>
          <a:prstGeom prst="rect">
            <a:avLst/>
          </a:prstGeom>
        </p:spPr>
        <p:txBody>
          <a:bodyPr/>
          <a:lstStyle>
            <a:lvl1pPr>
              <a:defRPr>
                <a:solidFill>
                  <a:srgbClr val="F0EBE0"/>
                </a:solidFill>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itazione">
    <p:spTree>
      <p:nvGrpSpPr>
        <p:cNvPr id="1" name=""/>
        <p:cNvGrpSpPr/>
        <p:nvPr/>
      </p:nvGrpSpPr>
      <p:grpSpPr>
        <a:xfrm>
          <a:off x="0" y="0"/>
          <a:ext cx="0" cy="0"/>
          <a:chOff x="0" y="0"/>
          <a:chExt cx="0" cy="0"/>
        </a:xfrm>
      </p:grpSpPr>
      <p:sp>
        <p:nvSpPr>
          <p:cNvPr id="131" name="La Royal Danish Playhouse, un edificio moderno che si affaccia su un canale di Copenhagen, vista dal porto al tramonto"/>
          <p:cNvSpPr>
            <a:spLocks noGrp="1"/>
          </p:cNvSpPr>
          <p:nvPr>
            <p:ph type="pic" idx="21"/>
          </p:nvPr>
        </p:nvSpPr>
        <p:spPr>
          <a:xfrm>
            <a:off x="-25400" y="-5359400"/>
            <a:ext cx="24422100" cy="24422100"/>
          </a:xfrm>
          <a:prstGeom prst="rect">
            <a:avLst/>
          </a:prstGeom>
        </p:spPr>
        <p:txBody>
          <a:bodyPr lIns="91439" tIns="45719" rIns="91439" bIns="45719">
            <a:noAutofit/>
          </a:bodyPr>
          <a:lstStyle/>
          <a:p>
            <a:endParaRPr/>
          </a:p>
        </p:txBody>
      </p:sp>
      <p:sp>
        <p:nvSpPr>
          <p:cNvPr id="132" name="Corpo livello uno…"/>
          <p:cNvSpPr txBox="1">
            <a:spLocks noGrp="1"/>
          </p:cNvSpPr>
          <p:nvPr>
            <p:ph type="body" sz="quarter" idx="1" hasCustomPrompt="1"/>
          </p:nvPr>
        </p:nvSpPr>
        <p:spPr>
          <a:xfrm>
            <a:off x="1409700" y="2119884"/>
            <a:ext cx="10775585" cy="1936416"/>
          </a:xfrm>
          <a:prstGeom prst="rect">
            <a:avLst/>
          </a:prstGeom>
        </p:spPr>
        <p:txBody>
          <a:bodyPr/>
          <a:lstStyle>
            <a:lvl1pPr>
              <a:defRPr sz="5800" spc="-58">
                <a:solidFill>
                  <a:srgbClr val="247AB0"/>
                </a:solidFill>
                <a:latin typeface="Publico Headline Roman"/>
                <a:ea typeface="Publico Headline Roman"/>
                <a:cs typeface="Publico Headline Roman"/>
                <a:sym typeface="Publico Headline Roman"/>
              </a:defRPr>
            </a:lvl1pPr>
            <a:lvl2pPr>
              <a:defRPr sz="5800" spc="-58">
                <a:solidFill>
                  <a:srgbClr val="247AB0"/>
                </a:solidFill>
                <a:latin typeface="Publico Headline Roman"/>
                <a:ea typeface="Publico Headline Roman"/>
                <a:cs typeface="Publico Headline Roman"/>
                <a:sym typeface="Publico Headline Roman"/>
              </a:defRPr>
            </a:lvl2pPr>
            <a:lvl3pPr>
              <a:defRPr sz="5800" spc="-58">
                <a:solidFill>
                  <a:srgbClr val="247AB0"/>
                </a:solidFill>
                <a:latin typeface="Publico Headline Roman"/>
                <a:ea typeface="Publico Headline Roman"/>
                <a:cs typeface="Publico Headline Roman"/>
                <a:sym typeface="Publico Headline Roman"/>
              </a:defRPr>
            </a:lvl3pPr>
            <a:lvl4pPr>
              <a:defRPr sz="5800" spc="-58">
                <a:solidFill>
                  <a:srgbClr val="247AB0"/>
                </a:solidFill>
                <a:latin typeface="Publico Headline Roman"/>
                <a:ea typeface="Publico Headline Roman"/>
                <a:cs typeface="Publico Headline Roman"/>
                <a:sym typeface="Publico Headline Roman"/>
              </a:defRPr>
            </a:lvl4pPr>
            <a:lvl5pPr>
              <a:defRPr sz="5800" spc="-58">
                <a:solidFill>
                  <a:srgbClr val="247AB0"/>
                </a:solidFill>
                <a:latin typeface="Publico Headline Roman"/>
                <a:ea typeface="Publico Headline Roman"/>
                <a:cs typeface="Publico Headline Roman"/>
                <a:sym typeface="Publico Headline Roman"/>
              </a:defRPr>
            </a:lvl5pPr>
          </a:lstStyle>
          <a:p>
            <a:r>
              <a:t>“Citazione degna di nota”</a:t>
            </a:r>
          </a:p>
          <a:p>
            <a:pPr lvl="1"/>
            <a:endParaRPr/>
          </a:p>
          <a:p>
            <a:pPr lvl="2"/>
            <a:endParaRPr/>
          </a:p>
          <a:p>
            <a:pPr lvl="3"/>
            <a:endParaRPr/>
          </a:p>
          <a:p>
            <a:pPr lvl="4"/>
            <a:endParaRPr/>
          </a:p>
        </p:txBody>
      </p:sp>
      <p:sp>
        <p:nvSpPr>
          <p:cNvPr id="133" name="Linea"/>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34" name="Li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35" name="Attribuzione"/>
          <p:cNvSpPr txBox="1">
            <a:spLocks noGrp="1"/>
          </p:cNvSpPr>
          <p:nvPr>
            <p:ph type="body" sz="quarter" idx="22" hasCustomPrompt="1"/>
          </p:nvPr>
        </p:nvSpPr>
        <p:spPr>
          <a:xfrm>
            <a:off x="1409700" y="4051453"/>
            <a:ext cx="10775585" cy="543053"/>
          </a:xfrm>
          <a:prstGeom prst="rect">
            <a:avLst/>
          </a:prstGeom>
        </p:spPr>
        <p:txBody>
          <a:bodyPr anchor="ct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spc="0">
                <a:solidFill>
                  <a:srgbClr val="227AAF"/>
                </a:solidFill>
                <a:latin typeface="Publico Text Semibold"/>
                <a:ea typeface="Publico Text Semibold"/>
                <a:cs typeface="Publico Text Semibold"/>
                <a:sym typeface="Publico Text Semibold"/>
              </a:defRPr>
            </a:lvl1pPr>
          </a:lstStyle>
          <a:p>
            <a:r>
              <a:t>Attribuzione</a:t>
            </a:r>
          </a:p>
        </p:txBody>
      </p:sp>
      <p:sp>
        <p:nvSpPr>
          <p:cNvPr id="136"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oto - 3 per pagina">
    <p:spTree>
      <p:nvGrpSpPr>
        <p:cNvPr id="1" name=""/>
        <p:cNvGrpSpPr/>
        <p:nvPr/>
      </p:nvGrpSpPr>
      <p:grpSpPr>
        <a:xfrm>
          <a:off x="0" y="0"/>
          <a:ext cx="0" cy="0"/>
          <a:chOff x="0" y="0"/>
          <a:chExt cx="0" cy="0"/>
        </a:xfrm>
      </p:grpSpPr>
      <p:sp>
        <p:nvSpPr>
          <p:cNvPr id="143" name="La Royal Danish Playhouse, un edificio moderno che si affaccia su un canale di Copenhagen, vista dal porto al tramonto"/>
          <p:cNvSpPr>
            <a:spLocks noGrp="1"/>
          </p:cNvSpPr>
          <p:nvPr>
            <p:ph type="pic" sz="quarter" idx="21"/>
          </p:nvPr>
        </p:nvSpPr>
        <p:spPr>
          <a:xfrm>
            <a:off x="14727242" y="5618197"/>
            <a:ext cx="7877462" cy="7877463"/>
          </a:xfrm>
          <a:prstGeom prst="rect">
            <a:avLst/>
          </a:prstGeom>
        </p:spPr>
        <p:txBody>
          <a:bodyPr lIns="91439" tIns="45719" rIns="91439" bIns="45719">
            <a:noAutofit/>
          </a:bodyPr>
          <a:lstStyle/>
          <a:p>
            <a:endParaRPr/>
          </a:p>
        </p:txBody>
      </p:sp>
      <p:sp>
        <p:nvSpPr>
          <p:cNvPr id="144" name="Il Black Diamond, un'estensione moderna, affacciata su un canale, dell'edificio della Royal Danish Library a Copenhagen, illuminata di sera"/>
          <p:cNvSpPr>
            <a:spLocks noGrp="1"/>
          </p:cNvSpPr>
          <p:nvPr>
            <p:ph type="pic" sz="quarter" idx="22"/>
          </p:nvPr>
        </p:nvSpPr>
        <p:spPr>
          <a:xfrm>
            <a:off x="14700215" y="1511300"/>
            <a:ext cx="7943851" cy="5295900"/>
          </a:xfrm>
          <a:prstGeom prst="rect">
            <a:avLst/>
          </a:prstGeom>
        </p:spPr>
        <p:txBody>
          <a:bodyPr lIns="91439" tIns="45719" rIns="91439" bIns="45719">
            <a:noAutofit/>
          </a:bodyPr>
          <a:lstStyle/>
          <a:p>
            <a:endParaRPr/>
          </a:p>
        </p:txBody>
      </p:sp>
      <p:sp>
        <p:nvSpPr>
          <p:cNvPr id="145" name="Ponte sospeso al tramonto"/>
          <p:cNvSpPr>
            <a:spLocks noGrp="1"/>
          </p:cNvSpPr>
          <p:nvPr>
            <p:ph type="pic" idx="23"/>
          </p:nvPr>
        </p:nvSpPr>
        <p:spPr>
          <a:xfrm>
            <a:off x="1778000" y="1346200"/>
            <a:ext cx="12852400" cy="11016343"/>
          </a:xfrm>
          <a:prstGeom prst="rect">
            <a:avLst/>
          </a:prstGeom>
        </p:spPr>
        <p:txBody>
          <a:bodyPr lIns="91439" tIns="45719" rIns="91439" bIns="45719">
            <a:noAutofit/>
          </a:bodyPr>
          <a:lstStyle/>
          <a:p>
            <a:endParaRPr/>
          </a:p>
        </p:txBody>
      </p:sp>
      <p:sp>
        <p:nvSpPr>
          <p:cNvPr id="146"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53" name="Foto dall'alto del Cirkelbroen, il moderno ponte pedonale di Copenhagen, con cinque piattaforme circolari"/>
          <p:cNvSpPr>
            <a:spLocks noGrp="1"/>
          </p:cNvSpPr>
          <p:nvPr>
            <p:ph type="pic" idx="21"/>
          </p:nvPr>
        </p:nvSpPr>
        <p:spPr>
          <a:xfrm>
            <a:off x="1727200" y="-1422400"/>
            <a:ext cx="21310600" cy="15989300"/>
          </a:xfrm>
          <a:prstGeom prst="rect">
            <a:avLst/>
          </a:prstGeom>
        </p:spPr>
        <p:txBody>
          <a:bodyPr lIns="91439" tIns="45719" rIns="91439" bIns="45719">
            <a:noAutofit/>
          </a:bodyPr>
          <a:lstStyle/>
          <a:p>
            <a:endParaRPr/>
          </a:p>
        </p:txBody>
      </p:sp>
      <p:sp>
        <p:nvSpPr>
          <p:cNvPr id="154"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uota">
    <p:spTree>
      <p:nvGrpSpPr>
        <p:cNvPr id="1" name=""/>
        <p:cNvGrpSpPr/>
        <p:nvPr/>
      </p:nvGrpSpPr>
      <p:grpSpPr>
        <a:xfrm>
          <a:off x="0" y="0"/>
          <a:ext cx="0" cy="0"/>
          <a:chOff x="0" y="0"/>
          <a:chExt cx="0" cy="0"/>
        </a:xfrm>
      </p:grpSpPr>
      <p:sp>
        <p:nvSpPr>
          <p:cNvPr id="161"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olo e foto">
    <p:spTree>
      <p:nvGrpSpPr>
        <p:cNvPr id="1" name=""/>
        <p:cNvGrpSpPr/>
        <p:nvPr/>
      </p:nvGrpSpPr>
      <p:grpSpPr>
        <a:xfrm>
          <a:off x="0" y="0"/>
          <a:ext cx="0" cy="0"/>
          <a:chOff x="0" y="0"/>
          <a:chExt cx="0" cy="0"/>
        </a:xfrm>
      </p:grpSpPr>
      <p:sp>
        <p:nvSpPr>
          <p:cNvPr id="23" name="Teatro dell'Opera di Copenaghen illuminato di notte e visto dalla parte opposta di un canale"/>
          <p:cNvSpPr>
            <a:spLocks noGrp="1"/>
          </p:cNvSpPr>
          <p:nvPr>
            <p:ph type="pic" idx="21"/>
          </p:nvPr>
        </p:nvSpPr>
        <p:spPr>
          <a:xfrm>
            <a:off x="-1" y="-2527300"/>
            <a:ext cx="24384001" cy="16256000"/>
          </a:xfrm>
          <a:prstGeom prst="rect">
            <a:avLst/>
          </a:prstGeom>
        </p:spPr>
        <p:txBody>
          <a:bodyPr lIns="91439" tIns="45719" rIns="91439" bIns="45719">
            <a:noAutofit/>
          </a:bodyPr>
          <a:lstStyle/>
          <a:p>
            <a:endParaRPr/>
          </a:p>
        </p:txBody>
      </p:sp>
      <p:sp>
        <p:nvSpPr>
          <p:cNvPr id="24" name="Corpo livello uno…"/>
          <p:cNvSpPr txBox="1">
            <a:spLocks noGrp="1"/>
          </p:cNvSpPr>
          <p:nvPr>
            <p:ph type="body" sz="quarter" idx="1" hasCustomPrompt="1"/>
          </p:nvPr>
        </p:nvSpPr>
        <p:spPr>
          <a:xfrm>
            <a:off x="1727200" y="10718800"/>
            <a:ext cx="20929600" cy="2025650"/>
          </a:xfrm>
          <a:prstGeom prst="rect">
            <a:avLst/>
          </a:prstGeom>
        </p:spPr>
        <p:txBody>
          <a:bodyPr/>
          <a:lstStyle>
            <a:lvl1pPr>
              <a:spcBef>
                <a:spcPts val="2000"/>
              </a:spcBef>
              <a:defRPr>
                <a:solidFill>
                  <a:srgbClr val="F0EBE0"/>
                </a:solidFill>
              </a:defRPr>
            </a:lvl1pPr>
            <a:lvl2pPr>
              <a:spcBef>
                <a:spcPts val="2000"/>
              </a:spcBef>
              <a:defRPr>
                <a:solidFill>
                  <a:srgbClr val="F0EBE0"/>
                </a:solidFill>
              </a:defRPr>
            </a:lvl2pPr>
            <a:lvl3pPr indent="0">
              <a:spcBef>
                <a:spcPts val="2000"/>
              </a:spcBef>
              <a:defRPr>
                <a:solidFill>
                  <a:srgbClr val="F0EBE0"/>
                </a:solidFill>
              </a:defRPr>
            </a:lvl3pPr>
            <a:lvl4pPr indent="0">
              <a:spcBef>
                <a:spcPts val="2000"/>
              </a:spcBef>
              <a:defRPr>
                <a:solidFill>
                  <a:srgbClr val="F0EBE0"/>
                </a:solidFill>
              </a:defRPr>
            </a:lvl4pPr>
            <a:lvl5pPr indent="0">
              <a:spcBef>
                <a:spcPts val="2000"/>
              </a:spcBef>
              <a:defRPr>
                <a:solidFill>
                  <a:srgbClr val="F0EBE0"/>
                </a:solidFill>
              </a:defRPr>
            </a:lvl5pPr>
          </a:lstStyle>
          <a:p>
            <a:r>
              <a:t>Sottotitolo presentazione</a:t>
            </a:r>
          </a:p>
          <a:p>
            <a:pPr lvl="1"/>
            <a:endParaRPr/>
          </a:p>
          <a:p>
            <a:pPr lvl="2"/>
            <a:endParaRPr/>
          </a:p>
          <a:p>
            <a:pPr lvl="3"/>
            <a:endParaRPr/>
          </a:p>
          <a:p>
            <a:pPr lvl="4"/>
            <a:endParaRPr/>
          </a:p>
        </p:txBody>
      </p:sp>
      <p:sp>
        <p:nvSpPr>
          <p:cNvPr id="25" name="Titolo presentazione"/>
          <p:cNvSpPr txBox="1">
            <a:spLocks noGrp="1"/>
          </p:cNvSpPr>
          <p:nvPr>
            <p:ph type="title" hasCustomPrompt="1"/>
          </p:nvPr>
        </p:nvSpPr>
        <p:spPr>
          <a:xfrm>
            <a:off x="1727200" y="7817246"/>
            <a:ext cx="20929600" cy="2799954"/>
          </a:xfrm>
          <a:prstGeom prst="rect">
            <a:avLst/>
          </a:prstGeom>
        </p:spPr>
        <p:txBody>
          <a:bodyPr/>
          <a:lstStyle>
            <a:lvl1pPr>
              <a:defRPr>
                <a:solidFill>
                  <a:srgbClr val="FFFFFF"/>
                </a:solidFill>
              </a:defRPr>
            </a:lvl1pPr>
          </a:lstStyle>
          <a:p>
            <a:r>
              <a:t>Titolo presentazione</a:t>
            </a:r>
          </a:p>
        </p:txBody>
      </p:sp>
      <p:sp>
        <p:nvSpPr>
          <p:cNvPr id="26" name="Autore e data"/>
          <p:cNvSpPr txBox="1">
            <a:spLocks noGrp="1"/>
          </p:cNvSpPr>
          <p:nvPr>
            <p:ph type="body" sz="quarter" idx="22" hasCustomPrompt="1"/>
          </p:nvPr>
        </p:nvSpPr>
        <p:spPr>
          <a:xfrm>
            <a:off x="1727200" y="1003300"/>
            <a:ext cx="20929600" cy="480060"/>
          </a:xfrm>
          <a:prstGeom prst="rect">
            <a:avLst/>
          </a:prstGeom>
        </p:spPr>
        <p:txBody>
          <a:bodyPr anchor="ctr"/>
          <a:lstStyle>
            <a:lvl1pPr defTabSz="685800">
              <a:lnSpc>
                <a:spcPct val="100000"/>
              </a:lnSpc>
              <a:defRPr sz="2000" b="1" cap="all" spc="0">
                <a:solidFill>
                  <a:srgbClr val="F0EBE0"/>
                </a:solidFill>
              </a:defRPr>
            </a:lvl1pPr>
          </a:lstStyle>
          <a:p>
            <a:r>
              <a:t>Autore e data</a:t>
            </a:r>
          </a:p>
        </p:txBody>
      </p:sp>
      <p:sp>
        <p:nvSpPr>
          <p:cNvPr id="27" name="Linea"/>
          <p:cNvSpPr/>
          <p:nvPr/>
        </p:nvSpPr>
        <p:spPr>
          <a:xfrm>
            <a:off x="863600" y="12852400"/>
            <a:ext cx="22656801" cy="0"/>
          </a:xfrm>
          <a:prstGeom prst="line">
            <a:avLst/>
          </a:prstGeom>
          <a:ln w="12700">
            <a:solidFill>
              <a:srgbClr val="FFFFFF">
                <a:alpha val="30000"/>
              </a:srgbClr>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28" name="Linea"/>
          <p:cNvSpPr/>
          <p:nvPr/>
        </p:nvSpPr>
        <p:spPr>
          <a:xfrm>
            <a:off x="863600" y="889000"/>
            <a:ext cx="22656801" cy="0"/>
          </a:xfrm>
          <a:prstGeom prst="line">
            <a:avLst/>
          </a:prstGeom>
          <a:ln w="50800">
            <a:solidFill>
              <a:srgbClr val="FFFFFF">
                <a:alpha val="30000"/>
              </a:srgbClr>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29" name="Numero diapositiva"/>
          <p:cNvSpPr txBox="1">
            <a:spLocks noGrp="1"/>
          </p:cNvSpPr>
          <p:nvPr>
            <p:ph type="sldNum" sz="quarter" idx="2"/>
          </p:nvPr>
        </p:nvSpPr>
        <p:spPr>
          <a:xfrm>
            <a:off x="12001500" y="13030199"/>
            <a:ext cx="386335" cy="419101"/>
          </a:xfrm>
          <a:prstGeom prst="rect">
            <a:avLst/>
          </a:prstGeom>
        </p:spPr>
        <p:txBody>
          <a:bodyPr/>
          <a:lstStyle>
            <a:lvl1pPr>
              <a:defRPr>
                <a:solidFill>
                  <a:srgbClr val="F0EBE0"/>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olo e foto 2">
    <p:spTree>
      <p:nvGrpSpPr>
        <p:cNvPr id="1" name=""/>
        <p:cNvGrpSpPr/>
        <p:nvPr/>
      </p:nvGrpSpPr>
      <p:grpSpPr>
        <a:xfrm>
          <a:off x="0" y="0"/>
          <a:ext cx="0" cy="0"/>
          <a:chOff x="0" y="0"/>
          <a:chExt cx="0" cy="0"/>
        </a:xfrm>
      </p:grpSpPr>
      <p:sp>
        <p:nvSpPr>
          <p:cNvPr id="36" name="Ponte sospeso al tramonto"/>
          <p:cNvSpPr>
            <a:spLocks noGrp="1"/>
          </p:cNvSpPr>
          <p:nvPr>
            <p:ph type="pic" idx="21"/>
          </p:nvPr>
        </p:nvSpPr>
        <p:spPr>
          <a:xfrm>
            <a:off x="-3352800" y="0"/>
            <a:ext cx="16002000" cy="13716000"/>
          </a:xfrm>
          <a:prstGeom prst="rect">
            <a:avLst/>
          </a:prstGeom>
        </p:spPr>
        <p:txBody>
          <a:bodyPr lIns="91439" tIns="45719" rIns="91439" bIns="45719">
            <a:noAutofit/>
          </a:bodyPr>
          <a:lstStyle/>
          <a:p>
            <a:endParaRPr/>
          </a:p>
        </p:txBody>
      </p:sp>
      <p:sp>
        <p:nvSpPr>
          <p:cNvPr id="37" name="Titolo"/>
          <p:cNvSpPr txBox="1">
            <a:spLocks noGrp="1"/>
          </p:cNvSpPr>
          <p:nvPr>
            <p:ph type="title" hasCustomPrompt="1"/>
          </p:nvPr>
        </p:nvSpPr>
        <p:spPr>
          <a:xfrm>
            <a:off x="13665200" y="4394200"/>
            <a:ext cx="9271000" cy="2540000"/>
          </a:xfrm>
          <a:prstGeom prst="rect">
            <a:avLst/>
          </a:prstGeom>
        </p:spPr>
        <p:txBody>
          <a:bodyPr anchor="t"/>
          <a:lstStyle>
            <a:lvl1pPr algn="l">
              <a:defRPr sz="8000" spc="-80"/>
            </a:lvl1pPr>
          </a:lstStyle>
          <a:p>
            <a:r>
              <a:t>Titolo</a:t>
            </a:r>
          </a:p>
        </p:txBody>
      </p:sp>
      <p:sp>
        <p:nvSpPr>
          <p:cNvPr id="38" name="Corpo livello uno…"/>
          <p:cNvSpPr txBox="1">
            <a:spLocks noGrp="1"/>
          </p:cNvSpPr>
          <p:nvPr>
            <p:ph type="body" sz="quarter" idx="1" hasCustomPrompt="1"/>
          </p:nvPr>
        </p:nvSpPr>
        <p:spPr>
          <a:xfrm>
            <a:off x="13665200" y="7010400"/>
            <a:ext cx="9271000" cy="2312637"/>
          </a:xfrm>
          <a:prstGeom prst="rect">
            <a:avLst/>
          </a:prstGeom>
        </p:spPr>
        <p:txBody>
          <a:bodyPr/>
          <a:lstStyle>
            <a:lvl1pPr algn="l">
              <a:lnSpc>
                <a:spcPct val="80000"/>
              </a:lnSpc>
            </a:lvl1pPr>
            <a:lvl2pPr algn="l">
              <a:lnSpc>
                <a:spcPct val="80000"/>
              </a:lnSpc>
            </a:lvl2pPr>
            <a:lvl3pPr algn="l">
              <a:lnSpc>
                <a:spcPct val="80000"/>
              </a:lnSpc>
            </a:lvl3pPr>
            <a:lvl4pPr algn="l">
              <a:lnSpc>
                <a:spcPct val="80000"/>
              </a:lnSpc>
            </a:lvl4pPr>
            <a:lvl5pPr algn="l">
              <a:lnSpc>
                <a:spcPct val="80000"/>
              </a:lnSpc>
            </a:lvl5pPr>
          </a:lstStyle>
          <a:p>
            <a:r>
              <a:t>Sottotitolo diapositiva</a:t>
            </a:r>
          </a:p>
          <a:p>
            <a:pPr lvl="1"/>
            <a:endParaRPr/>
          </a:p>
          <a:p>
            <a:pPr lvl="2"/>
            <a:endParaRPr/>
          </a:p>
          <a:p>
            <a:pPr lvl="3"/>
            <a:endParaRPr/>
          </a:p>
          <a:p>
            <a:pPr lvl="4"/>
            <a:endParaRPr/>
          </a:p>
        </p:txBody>
      </p:sp>
      <p:sp>
        <p:nvSpPr>
          <p:cNvPr id="39" name="Autore e data"/>
          <p:cNvSpPr txBox="1">
            <a:spLocks noGrp="1"/>
          </p:cNvSpPr>
          <p:nvPr>
            <p:ph type="body" sz="quarter" idx="22" hasCustomPrompt="1"/>
          </p:nvPr>
        </p:nvSpPr>
        <p:spPr>
          <a:xfrm>
            <a:off x="13665200" y="3746500"/>
            <a:ext cx="9271000" cy="482600"/>
          </a:xfrm>
          <a:prstGeom prst="rect">
            <a:avLst/>
          </a:prstGeom>
        </p:spPr>
        <p:txBody>
          <a:bodyPr anchor="ctr"/>
          <a:lstStyle>
            <a:lvl1pPr algn="l" defTabSz="685800">
              <a:lnSpc>
                <a:spcPct val="100000"/>
              </a:lnSpc>
              <a:defRPr sz="2000" b="1" cap="all" spc="0">
                <a:solidFill>
                  <a:srgbClr val="227AAF"/>
                </a:solidFill>
              </a:defRPr>
            </a:lvl1pPr>
          </a:lstStyle>
          <a:p>
            <a:r>
              <a:t>Autore e data</a:t>
            </a:r>
          </a:p>
        </p:txBody>
      </p:sp>
      <p:sp>
        <p:nvSpPr>
          <p:cNvPr id="40" name="Linea"/>
          <p:cNvSpPr/>
          <p:nvPr/>
        </p:nvSpPr>
        <p:spPr>
          <a:xfrm>
            <a:off x="13665200" y="3721100"/>
            <a:ext cx="9283700" cy="0"/>
          </a:xfrm>
          <a:prstGeom prst="line">
            <a:avLst/>
          </a:prstGeom>
          <a:ln w="50800">
            <a:solidFill>
              <a:srgbClr val="FF2600"/>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41" name="Linea"/>
          <p:cNvSpPr/>
          <p:nvPr/>
        </p:nvSpPr>
        <p:spPr>
          <a:xfrm>
            <a:off x="13658850" y="11875890"/>
            <a:ext cx="9283700" cy="1"/>
          </a:xfrm>
          <a:prstGeom prst="line">
            <a:avLst/>
          </a:prstGeom>
          <a:ln w="12700">
            <a:solidFill>
              <a:srgbClr val="FF2600"/>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42"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9" name="Titolo"/>
          <p:cNvSpPr txBox="1">
            <a:spLocks noGrp="1"/>
          </p:cNvSpPr>
          <p:nvPr>
            <p:ph type="title" hasCustomPrompt="1"/>
          </p:nvPr>
        </p:nvSpPr>
        <p:spPr>
          <a:xfrm>
            <a:off x="1727200" y="1739900"/>
            <a:ext cx="20929600" cy="3225356"/>
          </a:xfrm>
          <a:prstGeom prst="rect">
            <a:avLst/>
          </a:prstGeom>
        </p:spPr>
        <p:txBody>
          <a:bodyPr anchor="t"/>
          <a:lstStyle/>
          <a:p>
            <a:r>
              <a:t>Titolo</a:t>
            </a:r>
          </a:p>
        </p:txBody>
      </p:sp>
      <p:sp>
        <p:nvSpPr>
          <p:cNvPr id="50" name="Autore e data"/>
          <p:cNvSpPr txBox="1">
            <a:spLocks noGrp="1"/>
          </p:cNvSpPr>
          <p:nvPr>
            <p:ph type="body" sz="quarter" idx="21" hasCustomPrompt="1"/>
          </p:nvPr>
        </p:nvSpPr>
        <p:spPr>
          <a:xfrm>
            <a:off x="1727200" y="1003300"/>
            <a:ext cx="20929600" cy="482600"/>
          </a:xfrm>
          <a:prstGeom prst="rect">
            <a:avLst/>
          </a:prstGeom>
        </p:spPr>
        <p:txBody>
          <a:bodyPr anchor="ctr"/>
          <a:lstStyle>
            <a:lvl1pPr defTabSz="685800">
              <a:lnSpc>
                <a:spcPct val="100000"/>
              </a:lnSpc>
              <a:defRPr sz="2000" b="1" cap="all" spc="0">
                <a:solidFill>
                  <a:srgbClr val="227AAF"/>
                </a:solidFill>
              </a:defRPr>
            </a:lvl1pPr>
          </a:lstStyle>
          <a:p>
            <a:r>
              <a:t>Autore e data</a:t>
            </a:r>
          </a:p>
        </p:txBody>
      </p:sp>
      <p:sp>
        <p:nvSpPr>
          <p:cNvPr id="51" name="Corpo livello uno…"/>
          <p:cNvSpPr txBox="1">
            <a:spLocks noGrp="1"/>
          </p:cNvSpPr>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5pPr>
          </a:lstStyle>
          <a:p>
            <a:r>
              <a:t>Testo elenco puntato diapositiva</a:t>
            </a:r>
          </a:p>
          <a:p>
            <a:pPr lvl="1"/>
            <a:endParaRPr/>
          </a:p>
          <a:p>
            <a:pPr lvl="2"/>
            <a:endParaRPr/>
          </a:p>
          <a:p>
            <a:pPr lvl="3"/>
            <a:endParaRPr/>
          </a:p>
          <a:p>
            <a:pPr lvl="4"/>
            <a:endParaRPr/>
          </a:p>
        </p:txBody>
      </p:sp>
      <p:sp>
        <p:nvSpPr>
          <p:cNvPr id="52"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unti elenco">
    <p:spTree>
      <p:nvGrpSpPr>
        <p:cNvPr id="1" name=""/>
        <p:cNvGrpSpPr/>
        <p:nvPr/>
      </p:nvGrpSpPr>
      <p:grpSpPr>
        <a:xfrm>
          <a:off x="0" y="0"/>
          <a:ext cx="0" cy="0"/>
          <a:chOff x="0" y="0"/>
          <a:chExt cx="0" cy="0"/>
        </a:xfrm>
      </p:grpSpPr>
      <p:sp>
        <p:nvSpPr>
          <p:cNvPr id="59" name="Linea"/>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60" name="Li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61" name="Corpo livello uno…"/>
          <p:cNvSpPr txBox="1">
            <a:spLocks noGrp="1"/>
          </p:cNvSpPr>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5pPr>
          </a:lstStyle>
          <a:p>
            <a:r>
              <a:t>Testo elenco puntato diapositiva</a:t>
            </a:r>
          </a:p>
          <a:p>
            <a:pPr lvl="1"/>
            <a:endParaRPr/>
          </a:p>
          <a:p>
            <a:pPr lvl="2"/>
            <a:endParaRPr/>
          </a:p>
          <a:p>
            <a:pPr lvl="3"/>
            <a:endParaRPr/>
          </a:p>
          <a:p>
            <a:pPr lvl="4"/>
            <a:endParaRPr/>
          </a:p>
        </p:txBody>
      </p:sp>
      <p:sp>
        <p:nvSpPr>
          <p:cNvPr id="62"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olo, punti elenco e foto">
    <p:spTree>
      <p:nvGrpSpPr>
        <p:cNvPr id="1" name=""/>
        <p:cNvGrpSpPr/>
        <p:nvPr/>
      </p:nvGrpSpPr>
      <p:grpSpPr>
        <a:xfrm>
          <a:off x="0" y="0"/>
          <a:ext cx="0" cy="0"/>
          <a:chOff x="0" y="0"/>
          <a:chExt cx="0" cy="0"/>
        </a:xfrm>
      </p:grpSpPr>
      <p:sp>
        <p:nvSpPr>
          <p:cNvPr id="69" name="Ponte sospeso al tramonto"/>
          <p:cNvSpPr>
            <a:spLocks noGrp="1"/>
          </p:cNvSpPr>
          <p:nvPr>
            <p:ph type="pic" idx="21"/>
          </p:nvPr>
        </p:nvSpPr>
        <p:spPr>
          <a:xfrm>
            <a:off x="-3352800" y="0"/>
            <a:ext cx="16002000" cy="13716000"/>
          </a:xfrm>
          <a:prstGeom prst="rect">
            <a:avLst/>
          </a:prstGeom>
        </p:spPr>
        <p:txBody>
          <a:bodyPr lIns="91439" tIns="45719" rIns="91439" bIns="45719">
            <a:noAutofit/>
          </a:bodyPr>
          <a:lstStyle/>
          <a:p>
            <a:endParaRPr/>
          </a:p>
        </p:txBody>
      </p:sp>
      <p:sp>
        <p:nvSpPr>
          <p:cNvPr id="70" name="Titolo"/>
          <p:cNvSpPr txBox="1">
            <a:spLocks noGrp="1"/>
          </p:cNvSpPr>
          <p:nvPr>
            <p:ph type="title" hasCustomPrompt="1"/>
          </p:nvPr>
        </p:nvSpPr>
        <p:spPr>
          <a:xfrm>
            <a:off x="13665200" y="4343630"/>
            <a:ext cx="9271000" cy="2540001"/>
          </a:xfrm>
          <a:prstGeom prst="rect">
            <a:avLst/>
          </a:prstGeom>
        </p:spPr>
        <p:txBody>
          <a:bodyPr anchor="t"/>
          <a:lstStyle>
            <a:lvl1pPr algn="l">
              <a:defRPr sz="8000" spc="-80"/>
            </a:lvl1pPr>
          </a:lstStyle>
          <a:p>
            <a:r>
              <a:t>Titolo</a:t>
            </a:r>
          </a:p>
        </p:txBody>
      </p:sp>
      <p:sp>
        <p:nvSpPr>
          <p:cNvPr id="71" name="Linea"/>
          <p:cNvSpPr/>
          <p:nvPr/>
        </p:nvSpPr>
        <p:spPr>
          <a:xfrm>
            <a:off x="13582279" y="2105697"/>
            <a:ext cx="9283701" cy="1"/>
          </a:xfrm>
          <a:prstGeom prst="line">
            <a:avLst/>
          </a:prstGeom>
          <a:ln w="50800">
            <a:solidFill>
              <a:srgbClr val="FF2600"/>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72" name="Linea"/>
          <p:cNvSpPr/>
          <p:nvPr/>
        </p:nvSpPr>
        <p:spPr>
          <a:xfrm>
            <a:off x="13658850" y="9908580"/>
            <a:ext cx="9283700" cy="1"/>
          </a:xfrm>
          <a:prstGeom prst="line">
            <a:avLst/>
          </a:prstGeom>
          <a:ln w="12700">
            <a:solidFill>
              <a:srgbClr val="FF2600"/>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73"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zione">
    <p:bg>
      <p:bgPr>
        <a:solidFill>
          <a:srgbClr val="227AAF"/>
        </a:solidFill>
        <a:effectLst/>
      </p:bgPr>
    </p:bg>
    <p:spTree>
      <p:nvGrpSpPr>
        <p:cNvPr id="1" name=""/>
        <p:cNvGrpSpPr/>
        <p:nvPr/>
      </p:nvGrpSpPr>
      <p:grpSpPr>
        <a:xfrm>
          <a:off x="0" y="0"/>
          <a:ext cx="0" cy="0"/>
          <a:chOff x="0" y="0"/>
          <a:chExt cx="0" cy="0"/>
        </a:xfrm>
      </p:grpSpPr>
      <p:sp>
        <p:nvSpPr>
          <p:cNvPr id="80" name="Titolo sezione"/>
          <p:cNvSpPr txBox="1">
            <a:spLocks noGrp="1"/>
          </p:cNvSpPr>
          <p:nvPr>
            <p:ph type="title" hasCustomPrompt="1"/>
          </p:nvPr>
        </p:nvSpPr>
        <p:spPr>
          <a:xfrm>
            <a:off x="1727200" y="5410200"/>
            <a:ext cx="20929600" cy="2540000"/>
          </a:xfrm>
          <a:prstGeom prst="rect">
            <a:avLst/>
          </a:prstGeom>
        </p:spPr>
        <p:txBody>
          <a:bodyPr anchor="ctr"/>
          <a:lstStyle>
            <a:lvl1pPr algn="l">
              <a:defRPr>
                <a:solidFill>
                  <a:srgbClr val="FFFFFF"/>
                </a:solidFill>
              </a:defRPr>
            </a:lvl1pPr>
          </a:lstStyle>
          <a:p>
            <a:r>
              <a:t>Titolo sezione</a:t>
            </a:r>
          </a:p>
        </p:txBody>
      </p:sp>
      <p:sp>
        <p:nvSpPr>
          <p:cNvPr id="81" name="Linea"/>
          <p:cNvSpPr/>
          <p:nvPr/>
        </p:nvSpPr>
        <p:spPr>
          <a:xfrm>
            <a:off x="863600" y="12852400"/>
            <a:ext cx="22656801" cy="0"/>
          </a:xfrm>
          <a:prstGeom prst="line">
            <a:avLst/>
          </a:prstGeom>
          <a:ln w="127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82" name="Linea"/>
          <p:cNvSpPr/>
          <p:nvPr/>
        </p:nvSpPr>
        <p:spPr>
          <a:xfrm>
            <a:off x="863600" y="889000"/>
            <a:ext cx="22656801" cy="0"/>
          </a:xfrm>
          <a:prstGeom prst="line">
            <a:avLst/>
          </a:prstGeom>
          <a:ln w="508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83" name="Numero diapositiva"/>
          <p:cNvSpPr txBox="1">
            <a:spLocks noGrp="1"/>
          </p:cNvSpPr>
          <p:nvPr>
            <p:ph type="sldNum" sz="quarter" idx="2"/>
          </p:nvPr>
        </p:nvSpPr>
        <p:spPr>
          <a:xfrm>
            <a:off x="12001500" y="13030199"/>
            <a:ext cx="386335" cy="419101"/>
          </a:xfrm>
          <a:prstGeom prst="rect">
            <a:avLst/>
          </a:prstGeom>
        </p:spPr>
        <p:txBody>
          <a:bodyPr/>
          <a:lstStyle>
            <a:lvl1pPr>
              <a:defRPr>
                <a:solidFill>
                  <a:srgbClr val="F0EBE0"/>
                </a:solidFill>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90" name="Titolo"/>
          <p:cNvSpPr txBox="1">
            <a:spLocks noGrp="1"/>
          </p:cNvSpPr>
          <p:nvPr>
            <p:ph type="title" hasCustomPrompt="1"/>
          </p:nvPr>
        </p:nvSpPr>
        <p:spPr>
          <a:xfrm>
            <a:off x="1727200" y="1739900"/>
            <a:ext cx="20929600" cy="3229571"/>
          </a:xfrm>
          <a:prstGeom prst="rect">
            <a:avLst/>
          </a:prstGeom>
        </p:spPr>
        <p:txBody>
          <a:bodyPr anchor="t"/>
          <a:lstStyle/>
          <a:p>
            <a:r>
              <a:t>Titolo</a:t>
            </a:r>
          </a:p>
        </p:txBody>
      </p:sp>
      <p:sp>
        <p:nvSpPr>
          <p:cNvPr id="91" name="Autore e data"/>
          <p:cNvSpPr txBox="1">
            <a:spLocks noGrp="1"/>
          </p:cNvSpPr>
          <p:nvPr>
            <p:ph type="body" sz="quarter" idx="21" hasCustomPrompt="1"/>
          </p:nvPr>
        </p:nvSpPr>
        <p:spPr>
          <a:xfrm>
            <a:off x="1727200" y="1003300"/>
            <a:ext cx="20929600" cy="482600"/>
          </a:xfrm>
          <a:prstGeom prst="rect">
            <a:avLst/>
          </a:prstGeom>
        </p:spPr>
        <p:txBody>
          <a:bodyPr anchor="ctr"/>
          <a:lstStyle>
            <a:lvl1pPr defTabSz="685800">
              <a:lnSpc>
                <a:spcPct val="100000"/>
              </a:lnSpc>
              <a:defRPr sz="2000" b="1" cap="all" spc="0">
                <a:solidFill>
                  <a:srgbClr val="227AAF"/>
                </a:solidFill>
              </a:defRPr>
            </a:lvl1pPr>
          </a:lstStyle>
          <a:p>
            <a:r>
              <a:t>Autore e data</a:t>
            </a:r>
          </a:p>
        </p:txBody>
      </p:sp>
      <p:sp>
        <p:nvSpPr>
          <p:cNvPr id="92"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rogramma">
    <p:spTree>
      <p:nvGrpSpPr>
        <p:cNvPr id="1" name=""/>
        <p:cNvGrpSpPr/>
        <p:nvPr/>
      </p:nvGrpSpPr>
      <p:grpSpPr>
        <a:xfrm>
          <a:off x="0" y="0"/>
          <a:ext cx="0" cy="0"/>
          <a:chOff x="0" y="0"/>
          <a:chExt cx="0" cy="0"/>
        </a:xfrm>
      </p:grpSpPr>
      <p:sp>
        <p:nvSpPr>
          <p:cNvPr id="99" name="Titolo programma"/>
          <p:cNvSpPr txBox="1">
            <a:spLocks noGrp="1"/>
          </p:cNvSpPr>
          <p:nvPr>
            <p:ph type="title" hasCustomPrompt="1"/>
          </p:nvPr>
        </p:nvSpPr>
        <p:spPr>
          <a:xfrm>
            <a:off x="1727200" y="1739900"/>
            <a:ext cx="20929600" cy="3300115"/>
          </a:xfrm>
          <a:prstGeom prst="rect">
            <a:avLst/>
          </a:prstGeom>
        </p:spPr>
        <p:txBody>
          <a:bodyPr anchor="t"/>
          <a:lstStyle/>
          <a:p>
            <a:r>
              <a:t>Titolo programma</a:t>
            </a:r>
          </a:p>
        </p:txBody>
      </p:sp>
      <p:sp>
        <p:nvSpPr>
          <p:cNvPr id="100" name="Linea"/>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01" name="Li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02" name="Corpo livello uno…"/>
          <p:cNvSpPr txBox="1">
            <a:spLocks noGrp="1"/>
          </p:cNvSpPr>
          <p:nvPr>
            <p:ph type="body" sz="half" idx="1" hasCustomPrompt="1"/>
          </p:nvPr>
        </p:nvSpPr>
        <p:spPr>
          <a:xfrm>
            <a:off x="1727200" y="5043258"/>
            <a:ext cx="20929600" cy="6172201"/>
          </a:xfrm>
          <a:prstGeom prst="rect">
            <a:avLst/>
          </a:prstGeom>
        </p:spPr>
        <p:txBody>
          <a:bodyPr/>
          <a:lstStyle>
            <a:lvl1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1pPr>
            <a:lvl2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2pPr>
            <a:lvl3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3pPr>
            <a:lvl4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4pPr>
            <a:lvl5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5pPr>
          </a:lstStyle>
          <a:p>
            <a:r>
              <a:t>Argomenti del programma</a:t>
            </a:r>
          </a:p>
          <a:p>
            <a:pPr lvl="1"/>
            <a:endParaRPr/>
          </a:p>
          <a:p>
            <a:pPr lvl="2"/>
            <a:endParaRPr/>
          </a:p>
          <a:p>
            <a:pPr lvl="3"/>
            <a:endParaRPr/>
          </a:p>
          <a:p>
            <a:pPr lvl="4"/>
            <a:endParaRPr/>
          </a:p>
        </p:txBody>
      </p:sp>
      <p:sp>
        <p:nvSpPr>
          <p:cNvPr id="103" name="Numero diapositiva"/>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BE0"/>
        </a:solidFill>
        <a:effectLst/>
      </p:bgPr>
    </p:bg>
    <p:spTree>
      <p:nvGrpSpPr>
        <p:cNvPr id="1" name=""/>
        <p:cNvGrpSpPr/>
        <p:nvPr/>
      </p:nvGrpSpPr>
      <p:grpSpPr>
        <a:xfrm>
          <a:off x="0" y="0"/>
          <a:ext cx="0" cy="0"/>
          <a:chOff x="0" y="0"/>
          <a:chExt cx="0" cy="0"/>
        </a:xfrm>
      </p:grpSpPr>
      <p:sp>
        <p:nvSpPr>
          <p:cNvPr id="2" name="Titolo presentazione"/>
          <p:cNvSpPr txBox="1">
            <a:spLocks noGrp="1"/>
          </p:cNvSpPr>
          <p:nvPr>
            <p:ph type="title"/>
          </p:nvPr>
        </p:nvSpPr>
        <p:spPr>
          <a:xfrm>
            <a:off x="1727200" y="4428480"/>
            <a:ext cx="20929600" cy="2797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Titolo presentazione</a:t>
            </a:r>
          </a:p>
        </p:txBody>
      </p:sp>
      <p:sp>
        <p:nvSpPr>
          <p:cNvPr id="3" name="Linea"/>
          <p:cNvSpPr/>
          <p:nvPr/>
        </p:nvSpPr>
        <p:spPr>
          <a:xfrm>
            <a:off x="863600" y="889000"/>
            <a:ext cx="22656801" cy="0"/>
          </a:xfrm>
          <a:prstGeom prst="line">
            <a:avLst/>
          </a:prstGeom>
          <a:ln w="50800">
            <a:solidFill>
              <a:srgbClr val="FF2600"/>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4" name="Linea"/>
          <p:cNvSpPr/>
          <p:nvPr/>
        </p:nvSpPr>
        <p:spPr>
          <a:xfrm>
            <a:off x="863600" y="12852400"/>
            <a:ext cx="22656801" cy="0"/>
          </a:xfrm>
          <a:prstGeom prst="line">
            <a:avLst/>
          </a:prstGeom>
          <a:ln w="12700">
            <a:solidFill>
              <a:srgbClr val="FF2600"/>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5" name="Corpo livello uno…"/>
          <p:cNvSpPr txBox="1">
            <a:spLocks noGrp="1"/>
          </p:cNvSpPr>
          <p:nvPr>
            <p:ph type="body" idx="1"/>
          </p:nvPr>
        </p:nvSpPr>
        <p:spPr>
          <a:xfrm>
            <a:off x="1727200" y="7251700"/>
            <a:ext cx="20929600" cy="2038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Sottotitolo presentazione</a:t>
            </a:r>
          </a:p>
          <a:p>
            <a:pPr lvl="1"/>
            <a:endParaRPr/>
          </a:p>
          <a:p>
            <a:pPr lvl="2"/>
            <a:endParaRPr/>
          </a:p>
          <a:p>
            <a:pPr lvl="3"/>
            <a:endParaRPr/>
          </a:p>
          <a:p>
            <a:pPr lvl="4"/>
            <a:endParaRPr/>
          </a:p>
        </p:txBody>
      </p:sp>
      <p:sp>
        <p:nvSpPr>
          <p:cNvPr id="6" name="Numero diapositiva"/>
          <p:cNvSpPr txBox="1">
            <a:spLocks noGrp="1"/>
          </p:cNvSpPr>
          <p:nvPr>
            <p:ph type="sldNum" sz="quarter" idx="2"/>
          </p:nvPr>
        </p:nvSpPr>
        <p:spPr>
          <a:xfrm>
            <a:off x="11998832" y="13030199"/>
            <a:ext cx="386335" cy="419101"/>
          </a:xfrm>
          <a:prstGeom prst="rect">
            <a:avLst/>
          </a:prstGeom>
          <a:ln w="12700">
            <a:miter lim="400000"/>
          </a:ln>
        </p:spPr>
        <p:txBody>
          <a:bodyPr wrap="none" lIns="50800" tIns="50800" rIns="50800" bIns="50800" anchor="b">
            <a:spAutoFit/>
          </a:bodyPr>
          <a:lstStyle>
            <a:lvl1pPr defTabSz="821531">
              <a:spcBef>
                <a:spcPts val="0"/>
              </a:spcBef>
              <a:defRPr sz="1800">
                <a:solidFill>
                  <a:srgbClr val="227AAF"/>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1pPr>
      <a:lvl2pPr marL="0" marR="0" indent="4572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2pPr>
      <a:lvl3pPr marL="0" marR="0" indent="9144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3pPr>
      <a:lvl4pPr marL="0" marR="0" indent="13716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4pPr>
      <a:lvl5pPr marL="0" marR="0" indent="18288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5pPr>
      <a:lvl6pPr marL="0" marR="0" indent="22860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6pPr>
      <a:lvl7pPr marL="0" marR="0" indent="27432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7pPr>
      <a:lvl8pPr marL="0" marR="0" indent="32004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8pPr>
      <a:lvl9pPr marL="0" marR="0" indent="36576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9pPr>
    </p:titleStyle>
    <p:bodyStyle>
      <a:lvl1pPr marL="0" marR="0" indent="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1pPr>
      <a:lvl2pPr marL="0" marR="0" indent="4572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2pPr>
      <a:lvl3pPr marL="0" marR="0" indent="9144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3pPr>
      <a:lvl4pPr marL="0" marR="0" indent="13716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4pPr>
      <a:lvl5pPr marL="0" marR="0" indent="18288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5pPr>
      <a:lvl6pPr marL="0" marR="0" indent="22860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6pPr>
      <a:lvl7pPr marL="0" marR="0" indent="27432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7pPr>
      <a:lvl8pPr marL="0" marR="0" indent="32004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8pPr>
      <a:lvl9pPr marL="0" marR="0" indent="36576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1pPr>
      <a:lvl2pPr marL="0" marR="0" indent="457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2pPr>
      <a:lvl3pPr marL="0" marR="0" indent="914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3pPr>
      <a:lvl4pPr marL="0" marR="0" indent="1371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4pPr>
      <a:lvl5pPr marL="0" marR="0" indent="18288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5pPr>
      <a:lvl6pPr marL="0" marR="0" indent="22860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6pPr>
      <a:lvl7pPr marL="0" marR="0" indent="2743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7pPr>
      <a:lvl8pPr marL="0" marR="0" indent="3200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8pPr>
      <a:lvl9pPr marL="0" marR="0" indent="3657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Autore e data"/>
          <p:cNvSpPr txBox="1">
            <a:spLocks noGrp="1"/>
          </p:cNvSpPr>
          <p:nvPr>
            <p:ph type="body" idx="21"/>
          </p:nvPr>
        </p:nvSpPr>
        <p:spPr>
          <a:prstGeom prst="rect">
            <a:avLst/>
          </a:prstGeom>
        </p:spPr>
        <p:txBody>
          <a:bodyPr/>
          <a:lstStyle/>
          <a:p>
            <a:endParaRPr/>
          </a:p>
        </p:txBody>
      </p:sp>
      <p:sp>
        <p:nvSpPr>
          <p:cNvPr id="171" name="Titolo presentazione"/>
          <p:cNvSpPr txBox="1">
            <a:spLocks noGrp="1"/>
          </p:cNvSpPr>
          <p:nvPr>
            <p:ph type="ctrTitle"/>
          </p:nvPr>
        </p:nvSpPr>
        <p:spPr>
          <a:prstGeom prst="rect">
            <a:avLst/>
          </a:prstGeom>
        </p:spPr>
        <p:txBody>
          <a:bodyPr/>
          <a:lstStyle/>
          <a:p>
            <a:endParaRPr/>
          </a:p>
        </p:txBody>
      </p:sp>
      <p:sp>
        <p:nvSpPr>
          <p:cNvPr id="172" name="Sottotitolo presentazione"/>
          <p:cNvSpPr txBox="1">
            <a:spLocks noGrp="1"/>
          </p:cNvSpPr>
          <p:nvPr>
            <p:ph type="subTitle" sz="quarter" idx="1"/>
          </p:nvPr>
        </p:nvSpPr>
        <p:spPr>
          <a:prstGeom prst="rect">
            <a:avLst/>
          </a:prstGeom>
        </p:spPr>
        <p:txBody>
          <a:bodyPr/>
          <a:lstStyle/>
          <a:p>
            <a:endParaRPr/>
          </a:p>
        </p:txBody>
      </p:sp>
      <p:pic>
        <p:nvPicPr>
          <p:cNvPr id="173" name="italia polonia bandiere-2.jpg" descr="italia polonia bandiere-2.jpg"/>
          <p:cNvPicPr>
            <a:picLocks noChangeAspect="1"/>
          </p:cNvPicPr>
          <p:nvPr/>
        </p:nvPicPr>
        <p:blipFill>
          <a:blip r:embed="rId2">
            <a:extLst/>
          </a:blip>
          <a:stretch>
            <a:fillRect/>
          </a:stretch>
        </p:blipFill>
        <p:spPr>
          <a:xfrm>
            <a:off x="-6712" y="-144061"/>
            <a:ext cx="24397424" cy="14004122"/>
          </a:xfrm>
          <a:prstGeom prst="rect">
            <a:avLst/>
          </a:prstGeom>
          <a:ln w="12700">
            <a:miter lim="400000"/>
          </a:ln>
        </p:spPr>
      </p:pic>
      <p:sp>
        <p:nvSpPr>
          <p:cNvPr id="174" name="Relations between…"/>
          <p:cNvSpPr txBox="1"/>
          <p:nvPr/>
        </p:nvSpPr>
        <p:spPr>
          <a:xfrm>
            <a:off x="5064762" y="487848"/>
            <a:ext cx="14254477" cy="529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12000" b="1">
                <a:solidFill>
                  <a:srgbClr val="FFFFFF"/>
                </a:solidFill>
                <a:latin typeface="Times New Roman"/>
                <a:ea typeface="Times New Roman"/>
                <a:cs typeface="Times New Roman"/>
                <a:sym typeface="Times New Roman"/>
              </a:defRPr>
            </a:pPr>
            <a:r>
              <a:rPr dirty="0"/>
              <a:t>Relations between </a:t>
            </a:r>
          </a:p>
          <a:p>
            <a:pPr defTabSz="457200">
              <a:spcBef>
                <a:spcPts val="0"/>
              </a:spcBef>
              <a:defRPr sz="12000" b="1">
                <a:solidFill>
                  <a:srgbClr val="FFFFFF"/>
                </a:solidFill>
                <a:latin typeface="Times New Roman"/>
                <a:ea typeface="Times New Roman"/>
                <a:cs typeface="Times New Roman"/>
                <a:sym typeface="Times New Roman"/>
              </a:defRPr>
            </a:pPr>
            <a:r>
              <a:rPr dirty="0"/>
              <a:t>Italy and Poland</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onte sospeso al tramonto" descr="Ponte sospeso al tramonto"/>
          <p:cNvPicPr>
            <a:picLocks noGrp="1" noChangeAspect="1"/>
          </p:cNvPicPr>
          <p:nvPr>
            <p:ph type="pic" idx="21"/>
          </p:nvPr>
        </p:nvPicPr>
        <p:blipFill>
          <a:blip r:embed="rId2">
            <a:extLst/>
          </a:blip>
          <a:srcRect b="17728"/>
          <a:stretch>
            <a:fillRect/>
          </a:stretch>
        </p:blipFill>
        <p:spPr>
          <a:xfrm>
            <a:off x="0" y="0"/>
            <a:ext cx="12217400" cy="13716000"/>
          </a:xfrm>
          <a:prstGeom prst="rect">
            <a:avLst/>
          </a:prstGeom>
        </p:spPr>
      </p:pic>
      <p:sp>
        <p:nvSpPr>
          <p:cNvPr id="211" name="A Venetian nobleman named Gherardo Sagredo, spread the Christianity among the still pagan Hungarians: he was the first bishop of Csanád, who suffered martyrdom, and who is venerated by Hungary as a national saint. He named the cliff, the place of his mar"/>
          <p:cNvSpPr txBox="1">
            <a:spLocks noGrp="1"/>
          </p:cNvSpPr>
          <p:nvPr>
            <p:ph type="title"/>
          </p:nvPr>
        </p:nvSpPr>
        <p:spPr>
          <a:xfrm>
            <a:off x="13671550" y="3883025"/>
            <a:ext cx="9271000" cy="7970378"/>
          </a:xfrm>
          <a:prstGeom prst="rect">
            <a:avLst/>
          </a:prstGeom>
        </p:spPr>
        <p:txBody>
          <a:bodyPr/>
          <a:lstStyle>
            <a:lvl1pPr algn="just">
              <a:lnSpc>
                <a:spcPct val="120000"/>
              </a:lnSpc>
              <a:defRPr sz="4600" spc="-46">
                <a:latin typeface="Times New Roman"/>
                <a:ea typeface="Times New Roman"/>
                <a:cs typeface="Times New Roman"/>
                <a:sym typeface="Times New Roman"/>
              </a:defRPr>
            </a:lvl1pPr>
          </a:lstStyle>
          <a:p>
            <a:r>
              <a:rPr dirty="0"/>
              <a:t>A Venetian nobleman named </a:t>
            </a:r>
            <a:r>
              <a:rPr dirty="0" err="1"/>
              <a:t>Gherardo</a:t>
            </a:r>
            <a:r>
              <a:rPr dirty="0"/>
              <a:t> </a:t>
            </a:r>
            <a:r>
              <a:rPr dirty="0" err="1" smtClean="0"/>
              <a:t>Sagredo</a:t>
            </a:r>
            <a:r>
              <a:rPr dirty="0" smtClean="0"/>
              <a:t> </a:t>
            </a:r>
            <a:r>
              <a:rPr dirty="0"/>
              <a:t>spread </a:t>
            </a:r>
            <a:r>
              <a:rPr dirty="0" smtClean="0"/>
              <a:t>Christianity </a:t>
            </a:r>
            <a:r>
              <a:rPr dirty="0"/>
              <a:t>among </a:t>
            </a:r>
            <a:r>
              <a:rPr dirty="0" smtClean="0"/>
              <a:t> </a:t>
            </a:r>
            <a:r>
              <a:rPr dirty="0"/>
              <a:t>pagan Hungarians: he was the first bishop of </a:t>
            </a:r>
            <a:r>
              <a:rPr dirty="0" err="1"/>
              <a:t>Csanád</a:t>
            </a:r>
            <a:r>
              <a:rPr dirty="0"/>
              <a:t>, who suffered martyrdom, </a:t>
            </a:r>
            <a:r>
              <a:rPr dirty="0" smtClean="0"/>
              <a:t>and is</a:t>
            </a:r>
            <a:r>
              <a:rPr lang="it-IT" dirty="0" smtClean="0"/>
              <a:t> </a:t>
            </a:r>
            <a:r>
              <a:rPr lang="it-IT" dirty="0" err="1" smtClean="0"/>
              <a:t>now</a:t>
            </a:r>
            <a:r>
              <a:rPr dirty="0" smtClean="0"/>
              <a:t> </a:t>
            </a:r>
            <a:r>
              <a:rPr dirty="0"/>
              <a:t>venerated </a:t>
            </a:r>
            <a:r>
              <a:rPr lang="it-IT" dirty="0" smtClean="0"/>
              <a:t>in </a:t>
            </a:r>
            <a:r>
              <a:rPr dirty="0" smtClean="0"/>
              <a:t>Hungary </a:t>
            </a:r>
            <a:r>
              <a:rPr dirty="0"/>
              <a:t>as a national saint. </a:t>
            </a:r>
            <a:r>
              <a:rPr lang="it-IT" dirty="0" smtClean="0"/>
              <a:t>The</a:t>
            </a:r>
            <a:r>
              <a:rPr dirty="0" smtClean="0"/>
              <a:t> cliff </a:t>
            </a:r>
            <a:r>
              <a:rPr lang="it-IT" dirty="0" err="1" smtClean="0"/>
              <a:t>which</a:t>
            </a:r>
            <a:r>
              <a:rPr lang="it-IT" dirty="0"/>
              <a:t> </a:t>
            </a:r>
            <a:r>
              <a:rPr dirty="0" smtClean="0"/>
              <a:t>dominates </a:t>
            </a:r>
            <a:r>
              <a:rPr dirty="0"/>
              <a:t>the </a:t>
            </a:r>
            <a:r>
              <a:rPr dirty="0" smtClean="0"/>
              <a:t>Hungarian</a:t>
            </a:r>
            <a:r>
              <a:rPr lang="it-IT" dirty="0" smtClean="0"/>
              <a:t> </a:t>
            </a:r>
            <a:r>
              <a:rPr lang="it-IT" dirty="0"/>
              <a:t>capital </a:t>
            </a:r>
            <a:r>
              <a:rPr lang="it-IT" dirty="0" smtClean="0"/>
              <a:t>and </a:t>
            </a:r>
            <a:r>
              <a:rPr lang="it-IT" dirty="0" err="1" smtClean="0"/>
              <a:t>was</a:t>
            </a:r>
            <a:r>
              <a:rPr lang="en-US" dirty="0" smtClean="0"/>
              <a:t> once the </a:t>
            </a:r>
            <a:r>
              <a:rPr lang="en-US" dirty="0"/>
              <a:t>place of his </a:t>
            </a:r>
            <a:r>
              <a:rPr lang="en-US" dirty="0" smtClean="0"/>
              <a:t>martyrdom</a:t>
            </a:r>
            <a:r>
              <a:rPr lang="it-IT" dirty="0" smtClean="0"/>
              <a:t>, </a:t>
            </a:r>
            <a:r>
              <a:rPr lang="it-IT" dirty="0" err="1" smtClean="0"/>
              <a:t>now</a:t>
            </a:r>
            <a:r>
              <a:rPr lang="it-IT" dirty="0" smtClean="0"/>
              <a:t> </a:t>
            </a:r>
            <a:r>
              <a:rPr lang="it-IT" dirty="0" err="1" smtClean="0"/>
              <a:t>bears</a:t>
            </a:r>
            <a:r>
              <a:rPr lang="it-IT" dirty="0" smtClean="0"/>
              <a:t> </a:t>
            </a:r>
            <a:r>
              <a:rPr lang="it-IT" dirty="0" err="1" smtClean="0"/>
              <a:t>his</a:t>
            </a:r>
            <a:r>
              <a:rPr lang="it-IT" dirty="0" smtClean="0"/>
              <a:t> </a:t>
            </a:r>
            <a:r>
              <a:rPr lang="it-IT" dirty="0" err="1" smtClean="0"/>
              <a:t>name</a:t>
            </a:r>
            <a:r>
              <a:rPr lang="it-IT" dirty="0" smtClean="0"/>
              <a:t>.</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onte sospeso al tramonto" descr="Ponte sospeso al tramonto"/>
          <p:cNvPicPr>
            <a:picLocks noGrp="1" noChangeAspect="1"/>
          </p:cNvPicPr>
          <p:nvPr>
            <p:ph type="pic" idx="21"/>
          </p:nvPr>
        </p:nvPicPr>
        <p:blipFill>
          <a:blip r:embed="rId2">
            <a:extLst/>
          </a:blip>
          <a:srcRect b="12058"/>
          <a:stretch>
            <a:fillRect/>
          </a:stretch>
        </p:blipFill>
        <p:spPr>
          <a:xfrm>
            <a:off x="0" y="0"/>
            <a:ext cx="12217400" cy="13716000"/>
          </a:xfrm>
          <a:prstGeom prst="rect">
            <a:avLst/>
          </a:prstGeom>
        </p:spPr>
      </p:pic>
      <p:sp>
        <p:nvSpPr>
          <p:cNvPr id="214" name="Mattia Corvino was the one who opened the doors of Hungary to the Italian Renaissance. He gave himself to promote the arts and literature by taking as an example the princes and the Italian lords his contemporaries, especially since he took wife Beatrice"/>
          <p:cNvSpPr txBox="1"/>
          <p:nvPr/>
        </p:nvSpPr>
        <p:spPr>
          <a:xfrm>
            <a:off x="13671550" y="3850883"/>
            <a:ext cx="9271000" cy="8045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just" defTabSz="514095">
              <a:lnSpc>
                <a:spcPct val="120000"/>
              </a:lnSpc>
              <a:spcBef>
                <a:spcPts val="0"/>
              </a:spcBef>
              <a:defRPr sz="4048" spc="-40">
                <a:solidFill>
                  <a:srgbClr val="4A4A4A"/>
                </a:solidFill>
                <a:latin typeface="Times New Roman"/>
                <a:ea typeface="Times New Roman"/>
                <a:cs typeface="Times New Roman"/>
                <a:sym typeface="Times New Roman"/>
              </a:defRPr>
            </a:lvl1pPr>
          </a:lstStyle>
          <a:p>
            <a:r>
              <a:rPr sz="4800" b="1" dirty="0" err="1"/>
              <a:t>Mattia</a:t>
            </a:r>
            <a:r>
              <a:rPr sz="4800" b="1" dirty="0"/>
              <a:t> </a:t>
            </a:r>
            <a:r>
              <a:rPr sz="4800" b="1" dirty="0" err="1"/>
              <a:t>Corvino</a:t>
            </a:r>
            <a:r>
              <a:rPr sz="4800" b="1" dirty="0"/>
              <a:t> </a:t>
            </a:r>
            <a:r>
              <a:rPr lang="it-IT" sz="4800" b="1" dirty="0" err="1" smtClean="0"/>
              <a:t>brought</a:t>
            </a:r>
            <a:r>
              <a:rPr lang="it-IT" sz="4800" b="1" dirty="0" smtClean="0"/>
              <a:t> the </a:t>
            </a:r>
            <a:r>
              <a:rPr lang="it-IT" sz="4800" b="1" dirty="0" err="1"/>
              <a:t>Italian</a:t>
            </a:r>
            <a:r>
              <a:rPr lang="it-IT" sz="4800" b="1" dirty="0"/>
              <a:t> </a:t>
            </a:r>
            <a:r>
              <a:rPr lang="it-IT" sz="4800" b="1" dirty="0" err="1"/>
              <a:t>Renaissance</a:t>
            </a:r>
            <a:r>
              <a:rPr lang="it-IT" sz="4800" b="1" dirty="0"/>
              <a:t> </a:t>
            </a:r>
            <a:r>
              <a:rPr lang="it-IT" sz="4800" b="1" dirty="0" smtClean="0"/>
              <a:t>to </a:t>
            </a:r>
            <a:r>
              <a:rPr sz="4800" b="1" dirty="0" smtClean="0"/>
              <a:t>Hungary</a:t>
            </a:r>
            <a:r>
              <a:rPr lang="it-IT" sz="4800" b="1" dirty="0"/>
              <a:t> </a:t>
            </a:r>
            <a:r>
              <a:rPr lang="it-IT" sz="4800" b="1" dirty="0" smtClean="0"/>
              <a:t>by </a:t>
            </a:r>
            <a:r>
              <a:rPr lang="it-IT" sz="4800" b="1" dirty="0" err="1" smtClean="0"/>
              <a:t>promoting</a:t>
            </a:r>
            <a:r>
              <a:rPr lang="it-IT" sz="4800" b="1" dirty="0" smtClean="0"/>
              <a:t> </a:t>
            </a:r>
            <a:r>
              <a:rPr sz="4800" b="1" dirty="0" smtClean="0"/>
              <a:t>art </a:t>
            </a:r>
            <a:r>
              <a:rPr sz="4800" b="1" dirty="0"/>
              <a:t>and </a:t>
            </a:r>
            <a:r>
              <a:rPr sz="4800" b="1" dirty="0" smtClean="0"/>
              <a:t>literature</a:t>
            </a:r>
            <a:r>
              <a:rPr lang="it-IT" sz="4800" b="1" dirty="0" smtClean="0"/>
              <a:t>.</a:t>
            </a:r>
            <a:endParaRPr sz="4800" b="1"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ltural cooperation between Hungary and Italy is particularly intense. In 2013 there was in Rome the exhibition of Robert Capa, in Florence an exhibition focused on Mattia Corvino, in the Uffizi Gallery the exhibition of Hungarian self-portraits and in "/>
          <p:cNvSpPr txBox="1">
            <a:spLocks noGrp="1"/>
          </p:cNvSpPr>
          <p:nvPr>
            <p:ph type="title"/>
          </p:nvPr>
        </p:nvSpPr>
        <p:spPr>
          <a:xfrm>
            <a:off x="1544959" y="1836511"/>
            <a:ext cx="21294082" cy="3863945"/>
          </a:xfrm>
          <a:prstGeom prst="rect">
            <a:avLst/>
          </a:prstGeom>
        </p:spPr>
        <p:txBody>
          <a:bodyPr/>
          <a:lstStyle>
            <a:lvl1pPr>
              <a:lnSpc>
                <a:spcPct val="120000"/>
              </a:lnSpc>
              <a:defRPr sz="4600" spc="-46">
                <a:latin typeface="Times New Roman"/>
                <a:ea typeface="Times New Roman"/>
                <a:cs typeface="Times New Roman"/>
                <a:sym typeface="Times New Roman"/>
              </a:defRPr>
            </a:lvl1pPr>
          </a:lstStyle>
          <a:p>
            <a:pPr algn="just"/>
            <a:r>
              <a:rPr b="1" dirty="0"/>
              <a:t>Cultural cooperation between Hungary and Italy is particularly intense. In 2013 there was in Rome the exhibition of Robert </a:t>
            </a:r>
            <a:r>
              <a:rPr b="1" dirty="0" err="1"/>
              <a:t>Capa</a:t>
            </a:r>
            <a:r>
              <a:rPr b="1" dirty="0"/>
              <a:t>, in Florence an exhibition focused on </a:t>
            </a:r>
            <a:r>
              <a:rPr b="1" dirty="0" err="1"/>
              <a:t>Mattia</a:t>
            </a:r>
            <a:r>
              <a:rPr b="1" dirty="0"/>
              <a:t> </a:t>
            </a:r>
            <a:r>
              <a:rPr b="1" dirty="0" err="1"/>
              <a:t>Corvino</a:t>
            </a:r>
            <a:r>
              <a:rPr b="1" dirty="0"/>
              <a:t>, in the Uffizi Gallery the exhibition of Hungarian self-portraits and in Rome the gala concert of the Budapest Festival </a:t>
            </a:r>
            <a:r>
              <a:rPr b="1" dirty="0" smtClean="0"/>
              <a:t>Orchestra</a:t>
            </a:r>
            <a:r>
              <a:rPr lang="it-IT" b="1" dirty="0" smtClean="0"/>
              <a:t>.</a:t>
            </a:r>
            <a:endParaRPr b="1" dirty="0"/>
          </a:p>
        </p:txBody>
      </p:sp>
      <p:pic>
        <p:nvPicPr>
          <p:cNvPr id="217" name="1600x1000-8d3af68-3927-P10039877.jpg" descr="1600x1000-8d3af68-3927-P10039877.jpg"/>
          <p:cNvPicPr>
            <a:picLocks noChangeAspect="1"/>
          </p:cNvPicPr>
          <p:nvPr/>
        </p:nvPicPr>
        <p:blipFill>
          <a:blip r:embed="rId2">
            <a:extLst/>
          </a:blip>
          <a:stretch>
            <a:fillRect/>
          </a:stretch>
        </p:blipFill>
        <p:spPr>
          <a:xfrm>
            <a:off x="3189303" y="6468308"/>
            <a:ext cx="8975822" cy="5609889"/>
          </a:xfrm>
          <a:prstGeom prst="rect">
            <a:avLst/>
          </a:prstGeom>
          <a:ln w="12700">
            <a:miter lim="400000"/>
          </a:ln>
        </p:spPr>
      </p:pic>
      <p:pic>
        <p:nvPicPr>
          <p:cNvPr id="218" name="download 5.jpg" descr="download 5.jpg"/>
          <p:cNvPicPr>
            <a:picLocks noChangeAspect="1"/>
          </p:cNvPicPr>
          <p:nvPr/>
        </p:nvPicPr>
        <p:blipFill>
          <a:blip r:embed="rId3">
            <a:extLst/>
          </a:blip>
          <a:stretch>
            <a:fillRect/>
          </a:stretch>
        </p:blipFill>
        <p:spPr>
          <a:xfrm>
            <a:off x="15348143" y="5918275"/>
            <a:ext cx="5541826" cy="67099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Italy is one of Hungary’s main trading partners. The Italian market is an outlet for Hungarian goods. Exports include mechanical products, food and road vehicles. The imported products are chemical items, machinery, metal products, transportation and fur"/>
          <p:cNvSpPr txBox="1">
            <a:spLocks noGrp="1"/>
          </p:cNvSpPr>
          <p:nvPr>
            <p:ph type="title"/>
          </p:nvPr>
        </p:nvSpPr>
        <p:spPr>
          <a:xfrm>
            <a:off x="13704168" y="3761656"/>
            <a:ext cx="9271000" cy="8052021"/>
          </a:xfrm>
          <a:prstGeom prst="rect">
            <a:avLst/>
          </a:prstGeom>
        </p:spPr>
        <p:txBody>
          <a:bodyPr>
            <a:normAutofit/>
          </a:bodyPr>
          <a:lstStyle>
            <a:lvl1pPr algn="just">
              <a:lnSpc>
                <a:spcPct val="120000"/>
              </a:lnSpc>
              <a:defRPr sz="4600" spc="-46">
                <a:latin typeface="Times New Roman"/>
                <a:ea typeface="Times New Roman"/>
                <a:cs typeface="Times New Roman"/>
                <a:sym typeface="Times New Roman"/>
              </a:defRPr>
            </a:lvl1pPr>
          </a:lstStyle>
          <a:p>
            <a:pPr algn="ctr"/>
            <a:r>
              <a:rPr sz="4800" dirty="0"/>
              <a:t>Italy is one of Hungary’s main trading partners. </a:t>
            </a:r>
            <a:r>
              <a:rPr sz="4800" dirty="0" smtClean="0"/>
              <a:t>Exports </a:t>
            </a:r>
            <a:r>
              <a:rPr sz="4800" dirty="0"/>
              <a:t>include mechanical products, food and road vehicles. The imported products are chemical items, </a:t>
            </a:r>
            <a:r>
              <a:rPr sz="4800" dirty="0" smtClean="0"/>
              <a:t>machinery,</a:t>
            </a:r>
            <a:r>
              <a:rPr lang="it-IT" sz="4800" dirty="0" smtClean="0"/>
              <a:t> </a:t>
            </a:r>
            <a:r>
              <a:rPr sz="4800" dirty="0" smtClean="0"/>
              <a:t>metal </a:t>
            </a:r>
            <a:r>
              <a:rPr sz="4800" dirty="0"/>
              <a:t>products, transportation and </a:t>
            </a:r>
            <a:r>
              <a:rPr sz="4800" dirty="0" smtClean="0"/>
              <a:t>furniture</a:t>
            </a:r>
            <a:r>
              <a:rPr lang="it-IT" sz="4800" dirty="0" smtClean="0"/>
              <a:t>.</a:t>
            </a:r>
            <a:endParaRPr sz="4800" dirty="0"/>
          </a:p>
        </p:txBody>
      </p:sp>
      <p:pic>
        <p:nvPicPr>
          <p:cNvPr id="221" name="image.png" descr="image.png"/>
          <p:cNvPicPr>
            <a:picLocks noChangeAspect="1"/>
          </p:cNvPicPr>
          <p:nvPr/>
        </p:nvPicPr>
        <p:blipFill>
          <a:blip r:embed="rId2">
            <a:extLst/>
          </a:blip>
          <a:stretch>
            <a:fillRect/>
          </a:stretch>
        </p:blipFill>
        <p:spPr>
          <a:xfrm>
            <a:off x="718450" y="3532596"/>
            <a:ext cx="11873327" cy="665080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onte sospeso al tramonto" descr="Ponte sospeso al tramonto"/>
          <p:cNvPicPr>
            <a:picLocks noGrp="1" noChangeAspect="1"/>
          </p:cNvPicPr>
          <p:nvPr>
            <p:ph type="pic" idx="21"/>
          </p:nvPr>
        </p:nvPicPr>
        <p:blipFill>
          <a:blip r:embed="rId2">
            <a:extLst/>
          </a:blip>
          <a:srcRect l="16597" r="16597"/>
          <a:stretch>
            <a:fillRect/>
          </a:stretch>
        </p:blipFill>
        <p:spPr>
          <a:xfrm>
            <a:off x="0" y="0"/>
            <a:ext cx="12217400" cy="13716000"/>
          </a:xfrm>
          <a:prstGeom prst="rect">
            <a:avLst/>
          </a:prstGeom>
        </p:spPr>
      </p:pic>
      <p:sp>
        <p:nvSpPr>
          <p:cNvPr id="224" name="In Italy there is the Hungarian embassy in Rome and numerous consulates in different Italian cities such as Naples, Milan, Turin, Florence etc. The Italian embassy is located in budapest and there are three consulates.…"/>
          <p:cNvSpPr txBox="1">
            <a:spLocks noGrp="1"/>
          </p:cNvSpPr>
          <p:nvPr>
            <p:ph type="title"/>
          </p:nvPr>
        </p:nvSpPr>
        <p:spPr>
          <a:xfrm>
            <a:off x="13671550" y="3868558"/>
            <a:ext cx="9271000" cy="8052021"/>
          </a:xfrm>
          <a:prstGeom prst="rect">
            <a:avLst/>
          </a:prstGeom>
        </p:spPr>
        <p:txBody>
          <a:bodyPr>
            <a:normAutofit fontScale="90000"/>
          </a:bodyPr>
          <a:lstStyle/>
          <a:p>
            <a:pPr algn="just">
              <a:lnSpc>
                <a:spcPct val="120000"/>
              </a:lnSpc>
              <a:defRPr sz="4600" spc="-46">
                <a:latin typeface="Times New Roman"/>
                <a:ea typeface="Times New Roman"/>
                <a:cs typeface="Times New Roman"/>
                <a:sym typeface="Times New Roman"/>
              </a:defRPr>
            </a:pPr>
            <a:r>
              <a:rPr dirty="0"/>
              <a:t>In </a:t>
            </a:r>
            <a:r>
              <a:rPr lang="it-IT" dirty="0" smtClean="0"/>
              <a:t>Rome </a:t>
            </a:r>
            <a:r>
              <a:rPr dirty="0" smtClean="0"/>
              <a:t>there </a:t>
            </a:r>
            <a:r>
              <a:rPr dirty="0"/>
              <a:t>is the Hungarian </a:t>
            </a:r>
            <a:r>
              <a:rPr lang="it-IT" dirty="0" smtClean="0"/>
              <a:t>E</a:t>
            </a:r>
            <a:r>
              <a:rPr dirty="0" err="1" smtClean="0"/>
              <a:t>mbassy</a:t>
            </a:r>
            <a:r>
              <a:rPr lang="it-IT" dirty="0" smtClean="0"/>
              <a:t>, </a:t>
            </a:r>
            <a:r>
              <a:rPr lang="it-IT" dirty="0" err="1" smtClean="0"/>
              <a:t>there</a:t>
            </a:r>
            <a:r>
              <a:rPr lang="it-IT" dirty="0" smtClean="0"/>
              <a:t> are </a:t>
            </a:r>
            <a:r>
              <a:rPr dirty="0" smtClean="0"/>
              <a:t>numerous </a:t>
            </a:r>
            <a:r>
              <a:rPr dirty="0"/>
              <a:t>consulates in </a:t>
            </a:r>
            <a:r>
              <a:rPr lang="it-IT" dirty="0" err="1" smtClean="0"/>
              <a:t>other</a:t>
            </a:r>
            <a:r>
              <a:rPr lang="it-IT" dirty="0" smtClean="0"/>
              <a:t> </a:t>
            </a:r>
            <a:r>
              <a:rPr dirty="0" smtClean="0"/>
              <a:t>Italian cities</a:t>
            </a:r>
            <a:r>
              <a:rPr lang="it-IT" dirty="0" smtClean="0"/>
              <a:t>,</a:t>
            </a:r>
            <a:r>
              <a:rPr dirty="0" smtClean="0"/>
              <a:t> </a:t>
            </a:r>
            <a:r>
              <a:rPr dirty="0"/>
              <a:t>such as Naples, Milan, </a:t>
            </a:r>
            <a:r>
              <a:rPr dirty="0" smtClean="0"/>
              <a:t>Turin</a:t>
            </a:r>
            <a:r>
              <a:rPr lang="it-IT" dirty="0" smtClean="0"/>
              <a:t> and</a:t>
            </a:r>
            <a:r>
              <a:rPr dirty="0" smtClean="0"/>
              <a:t> Florence</a:t>
            </a:r>
            <a:r>
              <a:rPr lang="it-IT" dirty="0" smtClean="0"/>
              <a:t>.</a:t>
            </a:r>
            <a:r>
              <a:rPr dirty="0" smtClean="0"/>
              <a:t> </a:t>
            </a:r>
            <a:r>
              <a:rPr dirty="0"/>
              <a:t>The Italian </a:t>
            </a:r>
            <a:r>
              <a:rPr lang="it-IT" dirty="0" smtClean="0"/>
              <a:t>E</a:t>
            </a:r>
            <a:r>
              <a:rPr dirty="0" err="1" smtClean="0"/>
              <a:t>mbassy</a:t>
            </a:r>
            <a:r>
              <a:rPr dirty="0" smtClean="0"/>
              <a:t> </a:t>
            </a:r>
            <a:r>
              <a:rPr dirty="0"/>
              <a:t>is located in </a:t>
            </a:r>
            <a:r>
              <a:rPr lang="it-IT" dirty="0" err="1" smtClean="0"/>
              <a:t>B</a:t>
            </a:r>
            <a:r>
              <a:rPr dirty="0" err="1" smtClean="0"/>
              <a:t>udapest</a:t>
            </a:r>
            <a:r>
              <a:rPr dirty="0" smtClean="0"/>
              <a:t> </a:t>
            </a:r>
            <a:r>
              <a:rPr dirty="0"/>
              <a:t>and there are three consulates.</a:t>
            </a:r>
          </a:p>
          <a:p>
            <a:pPr marL="228600" indent="-228600" algn="just">
              <a:lnSpc>
                <a:spcPct val="120000"/>
              </a:lnSpc>
              <a:buSzPct val="100000"/>
              <a:defRPr sz="4600" spc="-46">
                <a:latin typeface="Times New Roman"/>
                <a:ea typeface="Times New Roman"/>
                <a:cs typeface="Times New Roman"/>
                <a:sym typeface="Times New Roman"/>
              </a:defRPr>
            </a:pPr>
            <a:r>
              <a:rPr dirty="0"/>
              <a:t>The Hungarians that live in Italy are 7.598;</a:t>
            </a:r>
          </a:p>
          <a:p>
            <a:pPr marL="228600" indent="-228600" algn="just">
              <a:lnSpc>
                <a:spcPct val="120000"/>
              </a:lnSpc>
              <a:buSzPct val="100000"/>
              <a:defRPr sz="4600" spc="-46">
                <a:latin typeface="Times New Roman"/>
                <a:ea typeface="Times New Roman"/>
                <a:cs typeface="Times New Roman"/>
                <a:sym typeface="Times New Roman"/>
              </a:defRPr>
            </a:pPr>
            <a:r>
              <a:rPr dirty="0"/>
              <a:t> The Italians that live </a:t>
            </a:r>
            <a:r>
              <a:rPr lang="it-IT" dirty="0" smtClean="0"/>
              <a:t>in </a:t>
            </a:r>
            <a:r>
              <a:rPr lang="it-IT" dirty="0" err="1" smtClean="0"/>
              <a:t>Hungary</a:t>
            </a:r>
            <a:r>
              <a:rPr lang="it-IT" smtClean="0"/>
              <a:t> </a:t>
            </a:r>
            <a:r>
              <a:rPr smtClean="0"/>
              <a:t>are </a:t>
            </a:r>
            <a:r>
              <a:rPr dirty="0"/>
              <a:t>4.000.</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onte sospeso al tramonto" descr="Ponte sospeso al tramonto"/>
          <p:cNvPicPr>
            <a:picLocks noGrp="1" noChangeAspect="1"/>
          </p:cNvPicPr>
          <p:nvPr>
            <p:ph type="pic" idx="21"/>
          </p:nvPr>
        </p:nvPicPr>
        <p:blipFill>
          <a:blip r:embed="rId2">
            <a:extLst/>
          </a:blip>
          <a:srcRect l="19457" r="30438"/>
          <a:stretch>
            <a:fillRect/>
          </a:stretch>
        </p:blipFill>
        <p:spPr>
          <a:xfrm>
            <a:off x="0" y="0"/>
            <a:ext cx="12217400" cy="13716000"/>
          </a:xfrm>
          <a:prstGeom prst="rect">
            <a:avLst/>
          </a:prstGeom>
        </p:spPr>
      </p:pic>
      <p:sp>
        <p:nvSpPr>
          <p:cNvPr id="227" name="Marco Rossi (born 9 September 1964 in Druento) is an Italian former footballer who played as a defender. He actually is the coach of the Hungarian National Team."/>
          <p:cNvSpPr txBox="1">
            <a:spLocks noGrp="1"/>
          </p:cNvSpPr>
          <p:nvPr>
            <p:ph type="title"/>
          </p:nvPr>
        </p:nvSpPr>
        <p:spPr>
          <a:xfrm>
            <a:off x="13671550" y="3868558"/>
            <a:ext cx="9271000" cy="8052021"/>
          </a:xfrm>
          <a:prstGeom prst="rect">
            <a:avLst/>
          </a:prstGeom>
        </p:spPr>
        <p:txBody>
          <a:bodyPr/>
          <a:lstStyle>
            <a:lvl1pPr algn="just">
              <a:lnSpc>
                <a:spcPct val="120000"/>
              </a:lnSpc>
              <a:defRPr sz="4600" spc="-46">
                <a:latin typeface="Times New Roman"/>
                <a:ea typeface="Times New Roman"/>
                <a:cs typeface="Times New Roman"/>
                <a:sym typeface="Times New Roman"/>
              </a:defRPr>
            </a:lvl1pPr>
          </a:lstStyle>
          <a:p>
            <a:r>
              <a:rPr dirty="0"/>
              <a:t>Marco Rossi (born 9 September 1964 in </a:t>
            </a:r>
            <a:r>
              <a:rPr dirty="0" err="1"/>
              <a:t>Druento</a:t>
            </a:r>
            <a:r>
              <a:rPr dirty="0"/>
              <a:t>) is an Italian former footballer who played as a defender. He </a:t>
            </a:r>
            <a:r>
              <a:rPr dirty="0" smtClean="0"/>
              <a:t>is </a:t>
            </a:r>
            <a:r>
              <a:rPr lang="it-IT" dirty="0" err="1" smtClean="0"/>
              <a:t>currently</a:t>
            </a:r>
            <a:r>
              <a:rPr lang="it-IT" dirty="0" smtClean="0"/>
              <a:t> </a:t>
            </a:r>
            <a:r>
              <a:rPr dirty="0" smtClean="0"/>
              <a:t>the </a:t>
            </a:r>
            <a:r>
              <a:rPr dirty="0"/>
              <a:t>coach of the Hungarian National Team.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onte sospeso al tramonto" descr="Ponte sospeso al tramonto"/>
          <p:cNvPicPr>
            <a:picLocks noGrp="1" noChangeAspect="1"/>
          </p:cNvPicPr>
          <p:nvPr>
            <p:ph type="pic" idx="21"/>
          </p:nvPr>
        </p:nvPicPr>
        <p:blipFill>
          <a:blip r:embed="rId2">
            <a:extLst/>
          </a:blip>
          <a:srcRect l="23277" r="23277"/>
          <a:stretch>
            <a:fillRect/>
          </a:stretch>
        </p:blipFill>
        <p:spPr>
          <a:xfrm>
            <a:off x="-13055" y="0"/>
            <a:ext cx="12217276" cy="13715861"/>
          </a:xfrm>
          <a:prstGeom prst="rect">
            <a:avLst/>
          </a:prstGeom>
        </p:spPr>
      </p:pic>
      <p:sp>
        <p:nvSpPr>
          <p:cNvPr id="177" name="There are several relations between Italy and Poland such as presence of Catholic religion and historical similarities. Many people have defined this relations as Polish-Italian brotherhood."/>
          <p:cNvSpPr txBox="1">
            <a:spLocks noGrp="1"/>
          </p:cNvSpPr>
          <p:nvPr>
            <p:ph type="title"/>
          </p:nvPr>
        </p:nvSpPr>
        <p:spPr>
          <a:xfrm>
            <a:off x="13671550" y="4108450"/>
            <a:ext cx="9271000" cy="4770739"/>
          </a:xfrm>
          <a:prstGeom prst="rect">
            <a:avLst/>
          </a:prstGeom>
        </p:spPr>
        <p:txBody>
          <a:bodyPr>
            <a:normAutofit fontScale="90000"/>
          </a:bodyPr>
          <a:lstStyle>
            <a:lvl1pPr algn="just">
              <a:lnSpc>
                <a:spcPct val="120000"/>
              </a:lnSpc>
              <a:defRPr sz="4600" spc="-46">
                <a:latin typeface="Times New Roman"/>
                <a:ea typeface="Times New Roman"/>
                <a:cs typeface="Times New Roman"/>
                <a:sym typeface="Times New Roman"/>
              </a:defRPr>
            </a:lvl1pPr>
          </a:lstStyle>
          <a:p>
            <a:r>
              <a:rPr dirty="0"/>
              <a:t>There are several relations between Italy and Poland such as </a:t>
            </a:r>
            <a:r>
              <a:rPr lang="it-IT" dirty="0" smtClean="0"/>
              <a:t>the </a:t>
            </a:r>
            <a:r>
              <a:rPr dirty="0" smtClean="0"/>
              <a:t>presence </a:t>
            </a:r>
            <a:r>
              <a:rPr dirty="0"/>
              <a:t>of </a:t>
            </a:r>
            <a:r>
              <a:rPr lang="it-IT" dirty="0" smtClean="0"/>
              <a:t>the </a:t>
            </a:r>
            <a:r>
              <a:rPr dirty="0" smtClean="0"/>
              <a:t>Catholic </a:t>
            </a:r>
            <a:r>
              <a:rPr dirty="0"/>
              <a:t>religion and historical similarities. Many people have defined </a:t>
            </a:r>
            <a:r>
              <a:rPr lang="it-IT" dirty="0" err="1" smtClean="0"/>
              <a:t>these</a:t>
            </a:r>
            <a:r>
              <a:rPr lang="it-IT" dirty="0" smtClean="0"/>
              <a:t> </a:t>
            </a:r>
            <a:r>
              <a:rPr dirty="0" smtClean="0"/>
              <a:t>relations </a:t>
            </a:r>
            <a:r>
              <a:rPr dirty="0"/>
              <a:t>as </a:t>
            </a:r>
            <a:r>
              <a:rPr lang="it-IT" dirty="0" smtClean="0"/>
              <a:t>the </a:t>
            </a:r>
            <a:r>
              <a:rPr dirty="0" smtClean="0"/>
              <a:t>Polish-Italian </a:t>
            </a:r>
            <a:r>
              <a:rPr dirty="0"/>
              <a:t>brotherhood.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onte sospeso al tramonto" descr="Ponte sospeso al tramonto"/>
          <p:cNvPicPr>
            <a:picLocks noGrp="1" noChangeAspect="1"/>
          </p:cNvPicPr>
          <p:nvPr>
            <p:ph type="pic" idx="21"/>
          </p:nvPr>
        </p:nvPicPr>
        <p:blipFill>
          <a:blip r:embed="rId2">
            <a:extLst/>
          </a:blip>
          <a:srcRect b="9549"/>
          <a:stretch>
            <a:fillRect/>
          </a:stretch>
        </p:blipFill>
        <p:spPr>
          <a:xfrm>
            <a:off x="0" y="0"/>
            <a:ext cx="12217400" cy="13716000"/>
          </a:xfrm>
          <a:prstGeom prst="rect">
            <a:avLst/>
          </a:prstGeom>
        </p:spPr>
      </p:pic>
      <p:sp>
        <p:nvSpPr>
          <p:cNvPr id="180" name="Bona Sforza (Duchess of Bari), member of the powerful Milanese house of the Sforza, in 1518 became the second wife of Sigismund I the Old, king of Poland from 1506 to 1548."/>
          <p:cNvSpPr txBox="1">
            <a:spLocks noGrp="1"/>
          </p:cNvSpPr>
          <p:nvPr>
            <p:ph type="title"/>
          </p:nvPr>
        </p:nvSpPr>
        <p:spPr>
          <a:xfrm>
            <a:off x="13665200" y="4394200"/>
            <a:ext cx="9255284" cy="4927600"/>
          </a:xfrm>
          <a:prstGeom prst="rect">
            <a:avLst/>
          </a:prstGeom>
        </p:spPr>
        <p:txBody>
          <a:bodyPr/>
          <a:lstStyle>
            <a:lvl1pPr algn="just">
              <a:lnSpc>
                <a:spcPct val="120000"/>
              </a:lnSpc>
              <a:defRPr sz="4600" spc="-46">
                <a:latin typeface="Times New Roman"/>
                <a:ea typeface="Times New Roman"/>
                <a:cs typeface="Times New Roman"/>
                <a:sym typeface="Times New Roman"/>
              </a:defRPr>
            </a:lvl1pPr>
          </a:lstStyle>
          <a:p>
            <a:r>
              <a:rPr dirty="0"/>
              <a:t>Bona Sforza (Duchess of Bari), </a:t>
            </a:r>
            <a:r>
              <a:rPr lang="it-IT" dirty="0" smtClean="0"/>
              <a:t>a </a:t>
            </a:r>
            <a:r>
              <a:rPr dirty="0" smtClean="0"/>
              <a:t>member </a:t>
            </a:r>
            <a:r>
              <a:rPr dirty="0"/>
              <a:t>of the powerful Milanese house of the Sforza, in 1518 became the second wife of Sigismund I the Old, king of Poland from 1506 to 1548.</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onte sospeso al tramonto" descr="Ponte sospeso al tramonto"/>
          <p:cNvPicPr>
            <a:picLocks noGrp="1" noChangeAspect="1"/>
          </p:cNvPicPr>
          <p:nvPr>
            <p:ph type="pic" idx="21"/>
          </p:nvPr>
        </p:nvPicPr>
        <p:blipFill>
          <a:blip r:embed="rId2">
            <a:extLst/>
          </a:blip>
          <a:srcRect l="20308" r="20308"/>
          <a:stretch>
            <a:fillRect/>
          </a:stretch>
        </p:blipFill>
        <p:spPr>
          <a:xfrm>
            <a:off x="0" y="0"/>
            <a:ext cx="12217400" cy="13716000"/>
          </a:xfrm>
          <a:prstGeom prst="rect">
            <a:avLst/>
          </a:prstGeom>
        </p:spPr>
      </p:pic>
      <p:sp>
        <p:nvSpPr>
          <p:cNvPr id="183" name="The Renaissance spread in Poland thanks to Italian artists like Francesco Fiorentino, Bartolomeo Berecci, Santi Gucci and Bernardo Morando that projected Zamość, Tomaszów Lubelski and other buildings."/>
          <p:cNvSpPr txBox="1">
            <a:spLocks noGrp="1"/>
          </p:cNvSpPr>
          <p:nvPr>
            <p:ph type="title"/>
          </p:nvPr>
        </p:nvSpPr>
        <p:spPr>
          <a:xfrm>
            <a:off x="13665200" y="4394200"/>
            <a:ext cx="9271000" cy="4209236"/>
          </a:xfrm>
          <a:prstGeom prst="rect">
            <a:avLst/>
          </a:prstGeom>
        </p:spPr>
        <p:txBody>
          <a:bodyPr>
            <a:normAutofit fontScale="90000"/>
          </a:bodyPr>
          <a:lstStyle>
            <a:lvl1pPr algn="just" defTabSz="549148">
              <a:lnSpc>
                <a:spcPct val="120000"/>
              </a:lnSpc>
              <a:defRPr sz="4324" spc="-43">
                <a:latin typeface="Times New Roman"/>
                <a:ea typeface="Times New Roman"/>
                <a:cs typeface="Times New Roman"/>
                <a:sym typeface="Times New Roman"/>
              </a:defRPr>
            </a:lvl1pPr>
          </a:lstStyle>
          <a:p>
            <a:r>
              <a:rPr dirty="0"/>
              <a:t>The Renaissance spread in Poland thanks to Italian artists like Francesco </a:t>
            </a:r>
            <a:r>
              <a:rPr dirty="0" err="1"/>
              <a:t>Fiorentino</a:t>
            </a:r>
            <a:r>
              <a:rPr dirty="0"/>
              <a:t>, </a:t>
            </a:r>
            <a:r>
              <a:rPr dirty="0" err="1"/>
              <a:t>Bartolomeo</a:t>
            </a:r>
            <a:r>
              <a:rPr dirty="0"/>
              <a:t> </a:t>
            </a:r>
            <a:r>
              <a:rPr dirty="0" err="1"/>
              <a:t>Berecci</a:t>
            </a:r>
            <a:r>
              <a:rPr dirty="0"/>
              <a:t>, </a:t>
            </a:r>
            <a:r>
              <a:rPr dirty="0" err="1"/>
              <a:t>Santi</a:t>
            </a:r>
            <a:r>
              <a:rPr dirty="0"/>
              <a:t> Gucci and Bernardo </a:t>
            </a:r>
            <a:r>
              <a:rPr dirty="0" err="1"/>
              <a:t>Morando</a:t>
            </a:r>
            <a:r>
              <a:rPr dirty="0"/>
              <a:t> that projected </a:t>
            </a:r>
            <a:r>
              <a:rPr dirty="0" err="1"/>
              <a:t>Zamość</a:t>
            </a:r>
            <a:r>
              <a:rPr dirty="0"/>
              <a:t>, </a:t>
            </a:r>
            <a:r>
              <a:rPr dirty="0" err="1"/>
              <a:t>Tomaszów</a:t>
            </a:r>
            <a:r>
              <a:rPr dirty="0"/>
              <a:t> </a:t>
            </a:r>
            <a:r>
              <a:rPr dirty="0" err="1"/>
              <a:t>Lubelski</a:t>
            </a:r>
            <a:r>
              <a:rPr dirty="0"/>
              <a:t> and other </a:t>
            </a:r>
            <a:r>
              <a:rPr lang="it-IT" dirty="0" smtClean="0"/>
              <a:t>city </a:t>
            </a:r>
            <a:r>
              <a:rPr dirty="0" smtClean="0"/>
              <a:t>buildings</a:t>
            </a:r>
            <a:r>
              <a:rPr dirty="0"/>
              <a:t>.</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Bernardo Bellotto, known in Poland as Canaletto, painted 26 views of Warsaw which served to rebuild the city after the destruction caused by the World War II."/>
          <p:cNvSpPr txBox="1">
            <a:spLocks noGrp="1"/>
          </p:cNvSpPr>
          <p:nvPr>
            <p:ph type="title"/>
          </p:nvPr>
        </p:nvSpPr>
        <p:spPr>
          <a:xfrm>
            <a:off x="1727200" y="1739900"/>
            <a:ext cx="7774826" cy="5673531"/>
          </a:xfrm>
          <a:prstGeom prst="rect">
            <a:avLst/>
          </a:prstGeom>
        </p:spPr>
        <p:txBody>
          <a:bodyPr/>
          <a:lstStyle/>
          <a:p>
            <a:pPr algn="just">
              <a:lnSpc>
                <a:spcPct val="120000"/>
              </a:lnSpc>
              <a:defRPr sz="4600" spc="-46">
                <a:latin typeface="Times New Roman"/>
                <a:ea typeface="Times New Roman"/>
                <a:cs typeface="Times New Roman"/>
                <a:sym typeface="Times New Roman"/>
              </a:defRPr>
            </a:pPr>
            <a:r>
              <a:rPr dirty="0"/>
              <a:t>Bernardo </a:t>
            </a:r>
            <a:r>
              <a:rPr dirty="0" err="1"/>
              <a:t>Bellotto</a:t>
            </a:r>
            <a:r>
              <a:rPr dirty="0"/>
              <a:t>, known in Poland as </a:t>
            </a:r>
            <a:r>
              <a:rPr i="1" dirty="0"/>
              <a:t>Canaletto, </a:t>
            </a:r>
            <a:r>
              <a:rPr dirty="0"/>
              <a:t>painted 26 views of Warsaw which </a:t>
            </a:r>
            <a:r>
              <a:rPr lang="it-IT" dirty="0" err="1" smtClean="0"/>
              <a:t>were</a:t>
            </a:r>
            <a:r>
              <a:rPr lang="it-IT" dirty="0" smtClean="0"/>
              <a:t> </a:t>
            </a:r>
            <a:r>
              <a:rPr lang="it-IT" dirty="0" err="1" smtClean="0"/>
              <a:t>used</a:t>
            </a:r>
            <a:r>
              <a:rPr lang="it-IT" dirty="0" smtClean="0"/>
              <a:t> </a:t>
            </a:r>
            <a:r>
              <a:rPr dirty="0" smtClean="0"/>
              <a:t>to </a:t>
            </a:r>
            <a:r>
              <a:rPr dirty="0"/>
              <a:t>rebuild the city after the destruction caused by the World War II.</a:t>
            </a:r>
          </a:p>
        </p:txBody>
      </p:sp>
      <p:pic>
        <p:nvPicPr>
          <p:cNvPr id="186" name="image-59.jpg" descr="image-59.jpg"/>
          <p:cNvPicPr>
            <a:picLocks noChangeAspect="1"/>
          </p:cNvPicPr>
          <p:nvPr/>
        </p:nvPicPr>
        <p:blipFill>
          <a:blip r:embed="rId2">
            <a:extLst/>
          </a:blip>
          <a:stretch>
            <a:fillRect/>
          </a:stretch>
        </p:blipFill>
        <p:spPr>
          <a:xfrm>
            <a:off x="330107" y="6929290"/>
            <a:ext cx="5229269" cy="4078558"/>
          </a:xfrm>
          <a:prstGeom prst="rect">
            <a:avLst/>
          </a:prstGeom>
          <a:ln w="12700">
            <a:miter lim="400000"/>
          </a:ln>
        </p:spPr>
      </p:pic>
      <p:pic>
        <p:nvPicPr>
          <p:cNvPr id="187" name="image-60.jpg" descr="image-60.jpg"/>
          <p:cNvPicPr>
            <a:picLocks noChangeAspect="1"/>
          </p:cNvPicPr>
          <p:nvPr/>
        </p:nvPicPr>
        <p:blipFill>
          <a:blip r:embed="rId3">
            <a:extLst/>
          </a:blip>
          <a:stretch>
            <a:fillRect/>
          </a:stretch>
        </p:blipFill>
        <p:spPr>
          <a:xfrm>
            <a:off x="4222101" y="9336412"/>
            <a:ext cx="5482319" cy="3351068"/>
          </a:xfrm>
          <a:prstGeom prst="rect">
            <a:avLst/>
          </a:prstGeom>
          <a:ln w="12700">
            <a:miter lim="400000"/>
          </a:ln>
        </p:spPr>
      </p:pic>
      <p:pic>
        <p:nvPicPr>
          <p:cNvPr id="188" name="bellotto-firenze-1024x646.jpg" descr="bellotto-firenze-1024x646.jpg"/>
          <p:cNvPicPr>
            <a:picLocks noChangeAspect="1"/>
          </p:cNvPicPr>
          <p:nvPr/>
        </p:nvPicPr>
        <p:blipFill>
          <a:blip r:embed="rId4">
            <a:extLst/>
          </a:blip>
          <a:stretch>
            <a:fillRect/>
          </a:stretch>
        </p:blipFill>
        <p:spPr>
          <a:xfrm>
            <a:off x="5503903" y="6521701"/>
            <a:ext cx="4835583" cy="3050574"/>
          </a:xfrm>
          <a:prstGeom prst="rect">
            <a:avLst/>
          </a:prstGeom>
          <a:ln w="12700">
            <a:miter lim="400000"/>
          </a:ln>
        </p:spPr>
      </p:pic>
      <p:sp>
        <p:nvSpPr>
          <p:cNvPr id="189" name="Antonio Corazzi projected many buildings in Warsaw like “Staszic Palace” and “Wielki Theatre”"/>
          <p:cNvSpPr txBox="1"/>
          <p:nvPr/>
        </p:nvSpPr>
        <p:spPr>
          <a:xfrm>
            <a:off x="14200229" y="2829952"/>
            <a:ext cx="7774826" cy="56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just" defTabSz="584200">
              <a:lnSpc>
                <a:spcPct val="120000"/>
              </a:lnSpc>
              <a:spcBef>
                <a:spcPts val="0"/>
              </a:spcBef>
              <a:defRPr sz="4600" spc="-46">
                <a:solidFill>
                  <a:srgbClr val="4A4A4A"/>
                </a:solidFill>
                <a:latin typeface="Times New Roman"/>
                <a:ea typeface="Times New Roman"/>
                <a:cs typeface="Times New Roman"/>
                <a:sym typeface="Times New Roman"/>
              </a:defRPr>
            </a:lvl1pPr>
          </a:lstStyle>
          <a:p>
            <a:r>
              <a:rPr dirty="0"/>
              <a:t>Antonio </a:t>
            </a:r>
            <a:r>
              <a:rPr dirty="0" err="1"/>
              <a:t>Corazzi</a:t>
            </a:r>
            <a:r>
              <a:rPr dirty="0"/>
              <a:t> </a:t>
            </a:r>
            <a:r>
              <a:rPr lang="it-IT" dirty="0" err="1" smtClean="0"/>
              <a:t>designed</a:t>
            </a:r>
            <a:r>
              <a:rPr lang="it-IT" dirty="0" smtClean="0"/>
              <a:t> </a:t>
            </a:r>
            <a:r>
              <a:rPr dirty="0" smtClean="0"/>
              <a:t>many </a:t>
            </a:r>
            <a:r>
              <a:rPr dirty="0"/>
              <a:t>buildings in </a:t>
            </a:r>
            <a:r>
              <a:rPr dirty="0" smtClean="0"/>
              <a:t>Warsaw</a:t>
            </a:r>
            <a:r>
              <a:rPr lang="it-IT" dirty="0" smtClean="0"/>
              <a:t>, </a:t>
            </a:r>
            <a:r>
              <a:rPr lang="it-IT" dirty="0" err="1" smtClean="0"/>
              <a:t>such</a:t>
            </a:r>
            <a:r>
              <a:rPr lang="it-IT" dirty="0" smtClean="0"/>
              <a:t> </a:t>
            </a:r>
            <a:r>
              <a:rPr lang="it-IT" dirty="0" err="1" smtClean="0"/>
              <a:t>as</a:t>
            </a:r>
            <a:r>
              <a:rPr dirty="0" smtClean="0"/>
              <a:t> </a:t>
            </a:r>
            <a:r>
              <a:rPr dirty="0"/>
              <a:t>“</a:t>
            </a:r>
            <a:r>
              <a:rPr dirty="0" err="1"/>
              <a:t>Staszic</a:t>
            </a:r>
            <a:r>
              <a:rPr dirty="0"/>
              <a:t> Palace” and “</a:t>
            </a:r>
            <a:r>
              <a:rPr dirty="0" err="1"/>
              <a:t>Wielki</a:t>
            </a:r>
            <a:r>
              <a:rPr dirty="0"/>
              <a:t> Theatre”</a:t>
            </a:r>
          </a:p>
        </p:txBody>
      </p:sp>
      <p:pic>
        <p:nvPicPr>
          <p:cNvPr id="190" name="Warszawa_Teatr_Wielki_2009.jpg" descr="Warszawa_Teatr_Wielki_2009.jpg"/>
          <p:cNvPicPr>
            <a:picLocks noChangeAspect="1"/>
          </p:cNvPicPr>
          <p:nvPr/>
        </p:nvPicPr>
        <p:blipFill>
          <a:blip r:embed="rId5">
            <a:extLst/>
          </a:blip>
          <a:stretch>
            <a:fillRect/>
          </a:stretch>
        </p:blipFill>
        <p:spPr>
          <a:xfrm>
            <a:off x="14344071" y="8883898"/>
            <a:ext cx="9506706" cy="3581737"/>
          </a:xfrm>
          <a:prstGeom prst="rect">
            <a:avLst/>
          </a:prstGeom>
          <a:ln w="12700">
            <a:miter lim="400000"/>
          </a:ln>
        </p:spPr>
      </p:pic>
      <p:pic>
        <p:nvPicPr>
          <p:cNvPr id="191" name="images.jpg" descr="images.jpg"/>
          <p:cNvPicPr>
            <a:picLocks noChangeAspect="1"/>
          </p:cNvPicPr>
          <p:nvPr/>
        </p:nvPicPr>
        <p:blipFill>
          <a:blip r:embed="rId6">
            <a:extLst/>
          </a:blip>
          <a:stretch>
            <a:fillRect/>
          </a:stretch>
        </p:blipFill>
        <p:spPr>
          <a:xfrm>
            <a:off x="11652875" y="6929290"/>
            <a:ext cx="5382392" cy="35817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he Italian anthem and the Polish anthem have historical references in common: in the Italian one, in the last verse it refers to the “Polish blood&quot; drunk together with “Cossack”; in the Polish one the reference is explicit, in fact it says: “March, Marc"/>
          <p:cNvSpPr txBox="1">
            <a:spLocks noGrp="1"/>
          </p:cNvSpPr>
          <p:nvPr>
            <p:ph type="title"/>
          </p:nvPr>
        </p:nvSpPr>
        <p:spPr>
          <a:xfrm>
            <a:off x="13504042" y="2897914"/>
            <a:ext cx="9593315" cy="7920172"/>
          </a:xfrm>
          <a:prstGeom prst="rect">
            <a:avLst/>
          </a:prstGeom>
        </p:spPr>
        <p:txBody>
          <a:bodyPr/>
          <a:lstStyle>
            <a:lvl1pPr algn="just">
              <a:lnSpc>
                <a:spcPct val="120000"/>
              </a:lnSpc>
              <a:defRPr sz="4600" spc="-46">
                <a:latin typeface="Times New Roman"/>
                <a:ea typeface="Times New Roman"/>
                <a:cs typeface="Times New Roman"/>
                <a:sym typeface="Times New Roman"/>
              </a:defRPr>
            </a:lvl1pPr>
          </a:lstStyle>
          <a:p>
            <a:r>
              <a:rPr dirty="0"/>
              <a:t>The Italian </a:t>
            </a:r>
            <a:r>
              <a:rPr lang="it-IT" dirty="0" smtClean="0"/>
              <a:t>and</a:t>
            </a:r>
            <a:r>
              <a:rPr dirty="0" smtClean="0"/>
              <a:t> </a:t>
            </a:r>
            <a:r>
              <a:rPr dirty="0"/>
              <a:t>the Polish </a:t>
            </a:r>
            <a:r>
              <a:rPr dirty="0" smtClean="0"/>
              <a:t>anthem</a:t>
            </a:r>
            <a:r>
              <a:rPr lang="it-IT" dirty="0" smtClean="0"/>
              <a:t>s</a:t>
            </a:r>
            <a:r>
              <a:rPr dirty="0" smtClean="0"/>
              <a:t> </a:t>
            </a:r>
            <a:r>
              <a:rPr dirty="0"/>
              <a:t>have historical references in common: in the Italian </a:t>
            </a:r>
            <a:r>
              <a:rPr lang="it-IT" dirty="0" err="1" smtClean="0"/>
              <a:t>anthem</a:t>
            </a:r>
            <a:r>
              <a:rPr dirty="0" smtClean="0"/>
              <a:t>, the </a:t>
            </a:r>
            <a:r>
              <a:rPr dirty="0"/>
              <a:t>last </a:t>
            </a:r>
            <a:r>
              <a:rPr lang="it-IT" dirty="0" smtClean="0"/>
              <a:t>line </a:t>
            </a:r>
            <a:r>
              <a:rPr dirty="0" smtClean="0"/>
              <a:t>refers </a:t>
            </a:r>
            <a:r>
              <a:rPr dirty="0"/>
              <a:t>to the “Polish blood" drunk together </a:t>
            </a:r>
            <a:r>
              <a:rPr dirty="0" smtClean="0"/>
              <a:t>with</a:t>
            </a:r>
            <a:r>
              <a:rPr lang="it-IT" dirty="0" smtClean="0"/>
              <a:t> the </a:t>
            </a:r>
            <a:r>
              <a:rPr dirty="0" smtClean="0"/>
              <a:t> </a:t>
            </a:r>
            <a:r>
              <a:rPr dirty="0"/>
              <a:t>“Cossack”; in the Polish one the reference is </a:t>
            </a:r>
            <a:r>
              <a:rPr dirty="0" smtClean="0"/>
              <a:t>explicit: </a:t>
            </a:r>
            <a:r>
              <a:rPr dirty="0"/>
              <a:t>“March, March </a:t>
            </a:r>
            <a:r>
              <a:rPr dirty="0" err="1"/>
              <a:t>Dabrowski</a:t>
            </a:r>
            <a:r>
              <a:rPr dirty="0"/>
              <a:t>, from Italy to Poland”.</a:t>
            </a:r>
          </a:p>
        </p:txBody>
      </p:sp>
      <p:pic>
        <p:nvPicPr>
          <p:cNvPr id="194" name="Copertina_libretto_mameli.jpg" descr="Copertina_libretto_mameli.jpg"/>
          <p:cNvPicPr>
            <a:picLocks noChangeAspect="1"/>
          </p:cNvPicPr>
          <p:nvPr/>
        </p:nvPicPr>
        <p:blipFill>
          <a:blip r:embed="rId2">
            <a:extLst/>
          </a:blip>
          <a:stretch>
            <a:fillRect/>
          </a:stretch>
        </p:blipFill>
        <p:spPr>
          <a:xfrm>
            <a:off x="428111" y="341539"/>
            <a:ext cx="6405364" cy="8388351"/>
          </a:xfrm>
          <a:prstGeom prst="rect">
            <a:avLst/>
          </a:prstGeom>
          <a:ln w="12700">
            <a:miter lim="400000"/>
          </a:ln>
        </p:spPr>
      </p:pic>
      <p:pic>
        <p:nvPicPr>
          <p:cNvPr id="195" name="424px-Polish_national_anthem.jpg" descr="424px-Polish_national_anthem.jpg"/>
          <p:cNvPicPr>
            <a:picLocks noChangeAspect="1"/>
          </p:cNvPicPr>
          <p:nvPr/>
        </p:nvPicPr>
        <p:blipFill>
          <a:blip r:embed="rId3">
            <a:extLst/>
          </a:blip>
          <a:stretch>
            <a:fillRect/>
          </a:stretch>
        </p:blipFill>
        <p:spPr>
          <a:xfrm>
            <a:off x="7230749" y="3942960"/>
            <a:ext cx="6037177" cy="852893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onte sospeso al tramonto" descr="Ponte sospeso al tramonto"/>
          <p:cNvPicPr>
            <a:picLocks noGrp="1" noChangeAspect="1"/>
          </p:cNvPicPr>
          <p:nvPr>
            <p:ph type="pic" idx="21"/>
          </p:nvPr>
        </p:nvPicPr>
        <p:blipFill>
          <a:blip r:embed="rId2">
            <a:extLst/>
          </a:blip>
          <a:srcRect b="4012"/>
          <a:stretch>
            <a:fillRect/>
          </a:stretch>
        </p:blipFill>
        <p:spPr>
          <a:xfrm>
            <a:off x="0" y="0"/>
            <a:ext cx="12217400" cy="13716000"/>
          </a:xfrm>
          <a:prstGeom prst="rect">
            <a:avLst/>
          </a:prstGeom>
        </p:spPr>
      </p:pic>
      <p:sp>
        <p:nvSpPr>
          <p:cNvPr id="198" name="In 1978 the Pole Karol Wojtyla was elected Catholic Pope, first non-Italian Pope since the 16th century."/>
          <p:cNvSpPr txBox="1">
            <a:spLocks noGrp="1"/>
          </p:cNvSpPr>
          <p:nvPr>
            <p:ph type="title"/>
          </p:nvPr>
        </p:nvSpPr>
        <p:spPr>
          <a:xfrm>
            <a:off x="13704168" y="4337720"/>
            <a:ext cx="9271000" cy="2540001"/>
          </a:xfrm>
          <a:prstGeom prst="rect">
            <a:avLst/>
          </a:prstGeom>
        </p:spPr>
        <p:txBody>
          <a:bodyPr>
            <a:noAutofit/>
          </a:bodyPr>
          <a:lstStyle>
            <a:lvl1pPr>
              <a:lnSpc>
                <a:spcPct val="120000"/>
              </a:lnSpc>
              <a:defRPr sz="4600" spc="-46">
                <a:latin typeface="Times New Roman"/>
                <a:ea typeface="Times New Roman"/>
                <a:cs typeface="Times New Roman"/>
                <a:sym typeface="Times New Roman"/>
              </a:defRPr>
            </a:lvl1pPr>
          </a:lstStyle>
          <a:p>
            <a:pPr algn="just"/>
            <a:r>
              <a:rPr sz="5400" dirty="0"/>
              <a:t>In 1978 the Pole Karol </a:t>
            </a:r>
            <a:r>
              <a:rPr sz="5400" dirty="0" err="1"/>
              <a:t>Wojtyla</a:t>
            </a:r>
            <a:r>
              <a:rPr sz="5400" dirty="0"/>
              <a:t> was elected </a:t>
            </a:r>
            <a:r>
              <a:rPr lang="it-IT" sz="5400" dirty="0" smtClean="0"/>
              <a:t>the </a:t>
            </a:r>
            <a:r>
              <a:rPr sz="5400" dirty="0" smtClean="0"/>
              <a:t>Catholic </a:t>
            </a:r>
            <a:r>
              <a:rPr sz="5400" dirty="0"/>
              <a:t>Pope</a:t>
            </a:r>
            <a:r>
              <a:rPr sz="5400" dirty="0" smtClean="0"/>
              <a:t>,</a:t>
            </a:r>
            <a:r>
              <a:rPr lang="it-IT" sz="5400" dirty="0" smtClean="0"/>
              <a:t/>
            </a:r>
            <a:br>
              <a:rPr lang="it-IT" sz="5400" dirty="0" smtClean="0"/>
            </a:br>
            <a:r>
              <a:rPr lang="it-IT" sz="5400" dirty="0" smtClean="0"/>
              <a:t>the f</a:t>
            </a:r>
            <a:r>
              <a:rPr sz="5400" dirty="0" err="1" smtClean="0"/>
              <a:t>irst</a:t>
            </a:r>
            <a:r>
              <a:rPr sz="5400" dirty="0" smtClean="0"/>
              <a:t> </a:t>
            </a:r>
            <a:r>
              <a:rPr sz="5400" dirty="0"/>
              <a:t>non-Italian Pope since the 16th century.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rrent connections"/>
          <p:cNvSpPr txBox="1">
            <a:spLocks noGrp="1"/>
          </p:cNvSpPr>
          <p:nvPr>
            <p:ph type="ctrTitle"/>
          </p:nvPr>
        </p:nvSpPr>
        <p:spPr>
          <a:xfrm>
            <a:off x="1297928" y="1574800"/>
            <a:ext cx="10612216" cy="2797820"/>
          </a:xfrm>
          <a:prstGeom prst="rect">
            <a:avLst/>
          </a:prstGeom>
        </p:spPr>
        <p:txBody>
          <a:bodyPr/>
          <a:lstStyle/>
          <a:p>
            <a:r>
              <a:t>Current connections</a:t>
            </a:r>
          </a:p>
        </p:txBody>
      </p:sp>
      <p:sp>
        <p:nvSpPr>
          <p:cNvPr id="201" name="Italy has got an embassy in Warsaw and two honorary consulates;…"/>
          <p:cNvSpPr txBox="1">
            <a:spLocks noGrp="1"/>
          </p:cNvSpPr>
          <p:nvPr>
            <p:ph type="subTitle" sz="half" idx="1"/>
          </p:nvPr>
        </p:nvSpPr>
        <p:spPr>
          <a:xfrm>
            <a:off x="789353" y="5033019"/>
            <a:ext cx="11629366" cy="7698980"/>
          </a:xfrm>
          <a:prstGeom prst="rect">
            <a:avLst/>
          </a:prstGeom>
        </p:spPr>
        <p:txBody>
          <a:bodyPr/>
          <a:lstStyle/>
          <a:p>
            <a:pPr marL="616655" indent="-616655" algn="just">
              <a:lnSpc>
                <a:spcPct val="120000"/>
              </a:lnSpc>
              <a:buSzPct val="100000"/>
              <a:buChar char="•"/>
              <a:defRPr sz="4600" spc="-45">
                <a:solidFill>
                  <a:srgbClr val="4A4A4B"/>
                </a:solidFill>
                <a:latin typeface="Times New Roman"/>
                <a:ea typeface="Times New Roman"/>
                <a:cs typeface="Times New Roman"/>
                <a:sym typeface="Times New Roman"/>
              </a:defRPr>
            </a:pPr>
            <a:r>
              <a:rPr dirty="0"/>
              <a:t>Italy has got an embassy in Warsaw and two honorary consulates;</a:t>
            </a:r>
          </a:p>
          <a:p>
            <a:pPr marL="616655" indent="-616655" algn="just">
              <a:lnSpc>
                <a:spcPct val="120000"/>
              </a:lnSpc>
              <a:buSzPct val="100000"/>
              <a:buChar char="•"/>
              <a:defRPr sz="4600" spc="-45">
                <a:solidFill>
                  <a:srgbClr val="4A4A4B"/>
                </a:solidFill>
                <a:latin typeface="Times New Roman"/>
                <a:ea typeface="Times New Roman"/>
                <a:cs typeface="Times New Roman"/>
                <a:sym typeface="Times New Roman"/>
              </a:defRPr>
            </a:pPr>
            <a:r>
              <a:rPr dirty="0"/>
              <a:t>Poland has got an embassy in Rome and two general consulates;</a:t>
            </a:r>
          </a:p>
          <a:p>
            <a:pPr marL="616655" indent="-616655" algn="just">
              <a:lnSpc>
                <a:spcPct val="120000"/>
              </a:lnSpc>
              <a:buSzPct val="100000"/>
              <a:buChar char="•"/>
              <a:defRPr sz="4600" spc="-45">
                <a:solidFill>
                  <a:srgbClr val="4A4A4B"/>
                </a:solidFill>
                <a:latin typeface="Times New Roman"/>
                <a:ea typeface="Times New Roman"/>
                <a:cs typeface="Times New Roman"/>
                <a:sym typeface="Times New Roman"/>
              </a:defRPr>
            </a:pPr>
            <a:r>
              <a:rPr dirty="0"/>
              <a:t>There are around 109.018 Poles in Italy;</a:t>
            </a:r>
          </a:p>
          <a:p>
            <a:pPr marL="616655" indent="-616655" algn="just">
              <a:lnSpc>
                <a:spcPct val="120000"/>
              </a:lnSpc>
              <a:buSzPct val="100000"/>
              <a:buChar char="•"/>
              <a:defRPr sz="4600" spc="-45">
                <a:solidFill>
                  <a:srgbClr val="4A4A4B"/>
                </a:solidFill>
                <a:latin typeface="Times New Roman"/>
                <a:ea typeface="Times New Roman"/>
                <a:cs typeface="Times New Roman"/>
                <a:sym typeface="Times New Roman"/>
              </a:defRPr>
            </a:pPr>
            <a:r>
              <a:rPr dirty="0"/>
              <a:t>There are </a:t>
            </a:r>
            <a:r>
              <a:rPr lang="it-IT" dirty="0" err="1" smtClean="0"/>
              <a:t>about</a:t>
            </a:r>
            <a:r>
              <a:rPr lang="it-IT" dirty="0" smtClean="0"/>
              <a:t> </a:t>
            </a:r>
            <a:r>
              <a:rPr dirty="0" smtClean="0"/>
              <a:t>8.000 </a:t>
            </a:r>
            <a:r>
              <a:rPr dirty="0"/>
              <a:t>Italians in Poland;</a:t>
            </a:r>
          </a:p>
          <a:p>
            <a:pPr marL="616655" indent="-616655" algn="just">
              <a:lnSpc>
                <a:spcPct val="120000"/>
              </a:lnSpc>
              <a:buSzPct val="100000"/>
              <a:buChar char="•"/>
              <a:defRPr sz="4600" spc="-45">
                <a:solidFill>
                  <a:srgbClr val="4A4A4B"/>
                </a:solidFill>
                <a:latin typeface="Times New Roman"/>
                <a:ea typeface="Times New Roman"/>
                <a:cs typeface="Times New Roman"/>
                <a:sym typeface="Times New Roman"/>
              </a:defRPr>
            </a:pPr>
            <a:r>
              <a:rPr dirty="0"/>
              <a:t>The most practiced religion in both countries is Roman Catholicism.</a:t>
            </a:r>
          </a:p>
        </p:txBody>
      </p:sp>
      <p:pic>
        <p:nvPicPr>
          <p:cNvPr id="202" name="ungheriaPoloniaPopulismo-755x491-1.jpg" descr="ungheriaPoloniaPopulismo-755x491-1.jpg"/>
          <p:cNvPicPr>
            <a:picLocks noChangeAspect="1"/>
          </p:cNvPicPr>
          <p:nvPr/>
        </p:nvPicPr>
        <p:blipFill>
          <a:blip r:embed="rId2">
            <a:extLst/>
          </a:blip>
          <a:stretch>
            <a:fillRect/>
          </a:stretch>
        </p:blipFill>
        <p:spPr>
          <a:xfrm>
            <a:off x="12945954" y="4050251"/>
            <a:ext cx="10985921" cy="714448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nuove-aziende-italiane-costituite-ungheria-2022.jpeg" descr="nuove-aziende-italiane-costituite-ungheria-2022.jpeg"/>
          <p:cNvPicPr>
            <a:picLocks noChangeAspect="1"/>
          </p:cNvPicPr>
          <p:nvPr/>
        </p:nvPicPr>
        <p:blipFill>
          <a:blip r:embed="rId2">
            <a:extLst/>
          </a:blip>
          <a:stretch>
            <a:fillRect/>
          </a:stretch>
        </p:blipFill>
        <p:spPr>
          <a:xfrm>
            <a:off x="-492646" y="-1453197"/>
            <a:ext cx="25369292" cy="15221576"/>
          </a:xfrm>
          <a:prstGeom prst="rect">
            <a:avLst/>
          </a:prstGeom>
          <a:ln w="12700">
            <a:miter lim="400000"/>
          </a:ln>
        </p:spPr>
      </p:pic>
      <p:sp>
        <p:nvSpPr>
          <p:cNvPr id="205" name="Relations between…"/>
          <p:cNvSpPr txBox="1"/>
          <p:nvPr/>
        </p:nvSpPr>
        <p:spPr>
          <a:xfrm>
            <a:off x="7576672" y="284366"/>
            <a:ext cx="14254477" cy="5294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sz="12000" b="1">
                <a:solidFill>
                  <a:srgbClr val="008F00"/>
                </a:solidFill>
                <a:latin typeface="Times New Roman"/>
                <a:ea typeface="Times New Roman"/>
                <a:cs typeface="Times New Roman"/>
                <a:sym typeface="Times New Roman"/>
              </a:defRPr>
            </a:pPr>
            <a:r>
              <a:t>Relations between </a:t>
            </a:r>
          </a:p>
          <a:p>
            <a:pPr defTabSz="457200">
              <a:spcBef>
                <a:spcPts val="0"/>
              </a:spcBef>
              <a:defRPr sz="12000" b="1">
                <a:solidFill>
                  <a:srgbClr val="008F00"/>
                </a:solidFill>
                <a:latin typeface="Times New Roman"/>
                <a:ea typeface="Times New Roman"/>
                <a:cs typeface="Times New Roman"/>
                <a:sym typeface="Times New Roman"/>
              </a:defRPr>
            </a:pPr>
            <a:r>
              <a:t>Italy and Hungary</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6_FeatureStory">
  <a:themeElements>
    <a:clrScheme name="26_FeatureStory">
      <a:dk1>
        <a:srgbClr val="000000"/>
      </a:dk1>
      <a:lt1>
        <a:srgbClr val="F0EBE0"/>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3000" b="0" i="0" u="none" strike="noStrike" cap="all" spc="0" normalizeH="0" baseline="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6_FeatureStory">
  <a:themeElements>
    <a:clrScheme name="26_FeatureStory">
      <a:dk1>
        <a:srgbClr val="000000"/>
      </a:dk1>
      <a:lt1>
        <a:srgbClr val="FFFFFF"/>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3000" b="0" i="0" u="none" strike="noStrike" cap="all" spc="0" normalizeH="0" baseline="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TotalTime>
  <Words>526</Words>
  <Application>Microsoft Office PowerPoint</Application>
  <PresentationFormat>Personalizzato</PresentationFormat>
  <Paragraphs>25</Paragraphs>
  <Slides>15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Avenir Next Medium</vt:lpstr>
      <vt:lpstr>Helvetica Neue</vt:lpstr>
      <vt:lpstr>Publico Headline Black</vt:lpstr>
      <vt:lpstr>Publico Headline Roman</vt:lpstr>
      <vt:lpstr>Publico Text Roman</vt:lpstr>
      <vt:lpstr>Publico Text Semibold</vt:lpstr>
      <vt:lpstr>Times New Roman</vt:lpstr>
      <vt:lpstr>26_FeatureStory</vt:lpstr>
      <vt:lpstr>Presentazione standard di PowerPoint</vt:lpstr>
      <vt:lpstr>There are several relations between Italy and Poland such as the presence of the Catholic religion and historical similarities. Many people have defined these relations as the Polish-Italian brotherhood.</vt:lpstr>
      <vt:lpstr>Bona Sforza (Duchess of Bari), a member of the powerful Milanese house of the Sforza, in 1518 became the second wife of Sigismund I the Old, king of Poland from 1506 to 1548.</vt:lpstr>
      <vt:lpstr>The Renaissance spread in Poland thanks to Italian artists like Francesco Fiorentino, Bartolomeo Berecci, Santi Gucci and Bernardo Morando that projected Zamość, Tomaszów Lubelski and other city buildings.</vt:lpstr>
      <vt:lpstr>Bernardo Bellotto, known in Poland as Canaletto, painted 26 views of Warsaw which were used to rebuild the city after the destruction caused by the World War II.</vt:lpstr>
      <vt:lpstr>The Italian and the Polish anthems have historical references in common: in the Italian anthem, the last line refers to the “Polish blood" drunk together with the  “Cossack”; in the Polish one the reference is explicit: “March, March Dabrowski, from Italy to Poland”.</vt:lpstr>
      <vt:lpstr>In 1978 the Pole Karol Wojtyla was elected the Catholic Pope, the first non-Italian Pope since the 16th century. </vt:lpstr>
      <vt:lpstr>Current connections</vt:lpstr>
      <vt:lpstr>Presentazione standard di PowerPoint</vt:lpstr>
      <vt:lpstr>A Venetian nobleman named Gherardo Sagredo spread Christianity among  pagan Hungarians: he was the first bishop of Csanád, who suffered martyrdom, and is now venerated in Hungary as a national saint. The cliff which dominates the Hungarian capital and was once the place of his martyrdom, now bears his name.</vt:lpstr>
      <vt:lpstr>Presentazione standard di PowerPoint</vt:lpstr>
      <vt:lpstr>Cultural cooperation between Hungary and Italy is particularly intense. In 2013 there was in Rome the exhibition of Robert Capa, in Florence an exhibition focused on Mattia Corvino, in the Uffizi Gallery the exhibition of Hungarian self-portraits and in Rome the gala concert of the Budapest Festival Orchestra.</vt:lpstr>
      <vt:lpstr>Italy is one of Hungary’s main trading partners. Exports include mechanical products, food and road vehicles. The imported products are chemical items, machinery, metal products, transportation and furniture.</vt:lpstr>
      <vt:lpstr>In Rome there is the Hungarian Embassy, there are numerous consulates in other Italian cities, such as Naples, Milan, Turin and Florence. The Italian Embassy is located in Budapest and there are three consulates. The Hungarians that live in Italy are 7.598;  The Italians that live in Hungary are 4.000.</vt:lpstr>
      <vt:lpstr>Marco Rossi (born 9 September 1964 in Druento) is an Italian former footballer who played as a defender. He is currently the coach of the Hungarian National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pc7</cp:lastModifiedBy>
  <cp:revision>12</cp:revision>
  <dcterms:modified xsi:type="dcterms:W3CDTF">2023-03-11T08:38:58Z</dcterms:modified>
</cp:coreProperties>
</file>