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8288000" cy="10287000"/>
  <p:notesSz cx="18288000" cy="10287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1" d="100"/>
          <a:sy n="51" d="100"/>
        </p:scale>
        <p:origin x="-456" y="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102869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3267826" y="5143499"/>
            <a:ext cx="11953875" cy="0"/>
          </a:xfrm>
          <a:custGeom>
            <a:avLst/>
            <a:gdLst/>
            <a:ahLst/>
            <a:cxnLst/>
            <a:rect l="l" t="t" r="r" b="b"/>
            <a:pathLst>
              <a:path w="11953875">
                <a:moveTo>
                  <a:pt x="0" y="0"/>
                </a:moveTo>
                <a:lnTo>
                  <a:pt x="11953874" y="0"/>
                </a:lnTo>
              </a:path>
            </a:pathLst>
          </a:custGeom>
          <a:ln w="47624">
            <a:solidFill>
              <a:srgbClr val="F5E7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2738547" y="1028700"/>
            <a:ext cx="190500" cy="8229600"/>
          </a:xfrm>
          <a:custGeom>
            <a:avLst/>
            <a:gdLst/>
            <a:ahLst/>
            <a:cxnLst/>
            <a:rect l="l" t="t" r="r" b="b"/>
            <a:pathLst>
              <a:path w="190500" h="8229600">
                <a:moveTo>
                  <a:pt x="190499" y="0"/>
                </a:moveTo>
                <a:lnTo>
                  <a:pt x="190499" y="8229599"/>
                </a:lnTo>
                <a:lnTo>
                  <a:pt x="0" y="8229599"/>
                </a:lnTo>
                <a:lnTo>
                  <a:pt x="0" y="0"/>
                </a:lnTo>
                <a:lnTo>
                  <a:pt x="190499" y="0"/>
                </a:lnTo>
                <a:close/>
              </a:path>
            </a:pathLst>
          </a:custGeom>
          <a:solidFill>
            <a:srgbClr val="F5E7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974115" y="4013777"/>
            <a:ext cx="10339768" cy="8178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2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2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2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1B18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8782" y="1701344"/>
            <a:ext cx="9130434" cy="1427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2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05703" y="3492243"/>
            <a:ext cx="15076593" cy="5254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46087" y="5129244"/>
            <a:ext cx="316103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-15" dirty="0">
                <a:solidFill>
                  <a:srgbClr val="F5E7D8"/>
                </a:solidFill>
                <a:latin typeface="Verdana"/>
                <a:cs typeface="Verdana"/>
              </a:rPr>
              <a:t>G</a:t>
            </a:r>
            <a:r>
              <a:rPr sz="2500" spc="-300" dirty="0">
                <a:solidFill>
                  <a:srgbClr val="F5E7D8"/>
                </a:solidFill>
                <a:latin typeface="Verdana"/>
                <a:cs typeface="Verdana"/>
              </a:rPr>
              <a:t>I</a:t>
            </a:r>
            <a:r>
              <a:rPr sz="2500" spc="145" dirty="0">
                <a:solidFill>
                  <a:srgbClr val="F5E7D8"/>
                </a:solidFill>
                <a:latin typeface="Verdana"/>
                <a:cs typeface="Verdana"/>
              </a:rPr>
              <a:t>U</a:t>
            </a:r>
            <a:r>
              <a:rPr sz="2500" spc="-180" dirty="0">
                <a:solidFill>
                  <a:srgbClr val="F5E7D8"/>
                </a:solidFill>
                <a:latin typeface="Verdana"/>
                <a:cs typeface="Verdana"/>
              </a:rPr>
              <a:t>S</a:t>
            </a:r>
            <a:r>
              <a:rPr sz="2500" spc="85" dirty="0">
                <a:solidFill>
                  <a:srgbClr val="F5E7D8"/>
                </a:solidFill>
                <a:latin typeface="Verdana"/>
                <a:cs typeface="Verdana"/>
              </a:rPr>
              <a:t>E</a:t>
            </a:r>
            <a:r>
              <a:rPr sz="2500" spc="280" dirty="0">
                <a:solidFill>
                  <a:srgbClr val="F5E7D8"/>
                </a:solidFill>
                <a:latin typeface="Verdana"/>
                <a:cs typeface="Verdana"/>
              </a:rPr>
              <a:t>PP</a:t>
            </a:r>
            <a:r>
              <a:rPr sz="2500" spc="90" dirty="0">
                <a:solidFill>
                  <a:srgbClr val="F5E7D8"/>
                </a:solidFill>
                <a:latin typeface="Verdana"/>
                <a:cs typeface="Verdana"/>
              </a:rPr>
              <a:t>E</a:t>
            </a:r>
            <a:r>
              <a:rPr sz="2500" spc="-225" dirty="0">
                <a:solidFill>
                  <a:srgbClr val="F5E7D8"/>
                </a:solidFill>
                <a:latin typeface="Verdana"/>
                <a:cs typeface="Verdana"/>
              </a:rPr>
              <a:t> </a:t>
            </a:r>
            <a:r>
              <a:rPr sz="2500" spc="45" dirty="0">
                <a:solidFill>
                  <a:srgbClr val="F5E7D8"/>
                </a:solidFill>
                <a:latin typeface="Verdana"/>
                <a:cs typeface="Verdana"/>
              </a:rPr>
              <a:t>C</a:t>
            </a:r>
            <a:r>
              <a:rPr sz="2500" spc="75" dirty="0">
                <a:solidFill>
                  <a:srgbClr val="F5E7D8"/>
                </a:solidFill>
                <a:latin typeface="Verdana"/>
                <a:cs typeface="Verdana"/>
              </a:rPr>
              <a:t>A</a:t>
            </a:r>
            <a:r>
              <a:rPr sz="2500" spc="280" dirty="0">
                <a:solidFill>
                  <a:srgbClr val="F5E7D8"/>
                </a:solidFill>
                <a:latin typeface="Verdana"/>
                <a:cs typeface="Verdana"/>
              </a:rPr>
              <a:t>P</a:t>
            </a:r>
            <a:r>
              <a:rPr sz="2500" spc="145" dirty="0">
                <a:solidFill>
                  <a:srgbClr val="F5E7D8"/>
                </a:solidFill>
                <a:latin typeface="Verdana"/>
                <a:cs typeface="Verdana"/>
              </a:rPr>
              <a:t>U</a:t>
            </a:r>
            <a:r>
              <a:rPr sz="2500" spc="-114" dirty="0">
                <a:solidFill>
                  <a:srgbClr val="F5E7D8"/>
                </a:solidFill>
                <a:latin typeface="Verdana"/>
                <a:cs typeface="Verdana"/>
              </a:rPr>
              <a:t>T</a:t>
            </a:r>
            <a:r>
              <a:rPr sz="2500" spc="125" dirty="0">
                <a:solidFill>
                  <a:srgbClr val="F5E7D8"/>
                </a:solidFill>
                <a:latin typeface="Verdana"/>
                <a:cs typeface="Verdana"/>
              </a:rPr>
              <a:t>O</a:t>
            </a:r>
            <a:endParaRPr sz="25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74115" y="4013777"/>
            <a:ext cx="10096500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200" i="1" spc="-95" dirty="0">
                <a:solidFill>
                  <a:srgbClr val="FFFFFF"/>
                </a:solidFill>
                <a:latin typeface="Trebuchet MS"/>
                <a:cs typeface="Trebuchet MS"/>
              </a:rPr>
              <a:t>Relations</a:t>
            </a:r>
            <a:r>
              <a:rPr sz="5200" i="1" spc="-2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5200" i="1" spc="-160" dirty="0">
                <a:solidFill>
                  <a:srgbClr val="FFFFFF"/>
                </a:solidFill>
                <a:latin typeface="Trebuchet MS"/>
                <a:cs typeface="Trebuchet MS"/>
              </a:rPr>
              <a:t>between</a:t>
            </a:r>
            <a:r>
              <a:rPr sz="5200" i="1" spc="-2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5200" i="1" spc="-170" dirty="0">
                <a:solidFill>
                  <a:srgbClr val="FFFFFF"/>
                </a:solidFill>
                <a:latin typeface="Trebuchet MS"/>
                <a:cs typeface="Trebuchet MS"/>
              </a:rPr>
              <a:t>Italy</a:t>
            </a:r>
            <a:r>
              <a:rPr sz="5200" i="1" spc="-2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5200" i="1" spc="150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5200" i="1" spc="-2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5200" i="1" spc="-160" dirty="0">
                <a:solidFill>
                  <a:srgbClr val="FFFFFF"/>
                </a:solidFill>
                <a:latin typeface="Trebuchet MS"/>
                <a:cs typeface="Trebuchet MS"/>
              </a:rPr>
              <a:t>Turkey</a:t>
            </a:r>
            <a:endParaRPr sz="5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28700" y="1028700"/>
            <a:ext cx="16230600" cy="8229600"/>
            <a:chOff x="1028700" y="1028700"/>
            <a:chExt cx="16230600" cy="8229600"/>
          </a:xfrm>
        </p:grpSpPr>
        <p:sp>
          <p:nvSpPr>
            <p:cNvPr id="3" name="object 3"/>
            <p:cNvSpPr/>
            <p:nvPr/>
          </p:nvSpPr>
          <p:spPr>
            <a:xfrm>
              <a:off x="9120187" y="1028700"/>
              <a:ext cx="0" cy="8229600"/>
            </a:xfrm>
            <a:custGeom>
              <a:avLst/>
              <a:gdLst/>
              <a:ahLst/>
              <a:cxnLst/>
              <a:rect l="l" t="t" r="r" b="b"/>
              <a:pathLst>
                <a:path h="8229600">
                  <a:moveTo>
                    <a:pt x="0" y="0"/>
                  </a:moveTo>
                  <a:lnTo>
                    <a:pt x="0" y="8229599"/>
                  </a:lnTo>
                </a:path>
              </a:pathLst>
            </a:custGeom>
            <a:ln w="47624">
              <a:solidFill>
                <a:srgbClr val="F5E7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144000" y="4533900"/>
              <a:ext cx="8115300" cy="0"/>
            </a:xfrm>
            <a:custGeom>
              <a:avLst/>
              <a:gdLst/>
              <a:ahLst/>
              <a:cxnLst/>
              <a:rect l="l" t="t" r="r" b="b"/>
              <a:pathLst>
                <a:path w="8115300">
                  <a:moveTo>
                    <a:pt x="0" y="0"/>
                  </a:moveTo>
                  <a:lnTo>
                    <a:pt x="8115299" y="0"/>
                  </a:lnTo>
                </a:path>
              </a:pathLst>
            </a:custGeom>
            <a:ln w="47624">
              <a:solidFill>
                <a:srgbClr val="F5E7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28700" y="5980113"/>
              <a:ext cx="8067675" cy="0"/>
            </a:xfrm>
            <a:custGeom>
              <a:avLst/>
              <a:gdLst/>
              <a:ahLst/>
              <a:cxnLst/>
              <a:rect l="l" t="t" r="r" b="b"/>
              <a:pathLst>
                <a:path w="8067675">
                  <a:moveTo>
                    <a:pt x="0" y="0"/>
                  </a:moveTo>
                  <a:lnTo>
                    <a:pt x="8067674" y="0"/>
                  </a:lnTo>
                </a:path>
              </a:pathLst>
            </a:custGeom>
            <a:ln w="47624">
              <a:solidFill>
                <a:srgbClr val="F5E7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8700" y="1279182"/>
              <a:ext cx="7877174" cy="438149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55285" y="4811268"/>
              <a:ext cx="7600949" cy="4210049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702021" y="6185167"/>
            <a:ext cx="8331200" cy="308276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6300"/>
              </a:lnSpc>
              <a:spcBef>
                <a:spcPts val="95"/>
              </a:spcBef>
            </a:pPr>
            <a:r>
              <a:rPr lang="it-IT" sz="2150" b="1" spc="45" dirty="0" err="1" smtClean="0">
                <a:solidFill>
                  <a:srgbClr val="FFFFFF"/>
                </a:solidFill>
                <a:latin typeface="Tahoma"/>
                <a:cs typeface="Tahoma"/>
              </a:rPr>
              <a:t>Turkish</a:t>
            </a:r>
            <a:r>
              <a:rPr lang="it-IT" sz="2150" b="1" spc="4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50" b="1" spc="65" dirty="0" smtClean="0">
                <a:solidFill>
                  <a:srgbClr val="FFFFFF"/>
                </a:solidFill>
                <a:latin typeface="Tahoma"/>
                <a:cs typeface="Tahoma"/>
              </a:rPr>
              <a:t>relations</a:t>
            </a:r>
            <a:r>
              <a:rPr sz="2150" b="1" spc="-6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50" b="1" spc="70" dirty="0">
                <a:solidFill>
                  <a:srgbClr val="FFFFFF"/>
                </a:solidFill>
                <a:latin typeface="Tahoma"/>
                <a:cs typeface="Tahoma"/>
              </a:rPr>
              <a:t>with</a:t>
            </a:r>
            <a:r>
              <a:rPr sz="2150" b="1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50" b="1" dirty="0">
                <a:solidFill>
                  <a:srgbClr val="FFFFFF"/>
                </a:solidFill>
                <a:latin typeface="Tahoma"/>
                <a:cs typeface="Tahoma"/>
              </a:rPr>
              <a:t>Italy</a:t>
            </a:r>
            <a:r>
              <a:rPr sz="2150" b="1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50" b="1" spc="65" dirty="0">
                <a:solidFill>
                  <a:srgbClr val="FFFFFF"/>
                </a:solidFill>
                <a:latin typeface="Tahoma"/>
                <a:cs typeface="Tahoma"/>
              </a:rPr>
              <a:t>date</a:t>
            </a:r>
            <a:r>
              <a:rPr sz="2150" b="1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50" b="1" spc="65" dirty="0">
                <a:solidFill>
                  <a:srgbClr val="FFFFFF"/>
                </a:solidFill>
                <a:latin typeface="Tahoma"/>
                <a:cs typeface="Tahoma"/>
              </a:rPr>
              <a:t>back</a:t>
            </a:r>
            <a:r>
              <a:rPr sz="2150" b="1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50" b="1" spc="75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2150" b="1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50" b="1" spc="8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150" b="1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50" b="1" spc="75" dirty="0">
                <a:solidFill>
                  <a:srgbClr val="FFFFFF"/>
                </a:solidFill>
                <a:latin typeface="Tahoma"/>
                <a:cs typeface="Tahoma"/>
              </a:rPr>
              <a:t>times</a:t>
            </a:r>
            <a:r>
              <a:rPr sz="2150" b="1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50" b="1" spc="6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150" b="1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50" b="1" spc="80" dirty="0">
                <a:solidFill>
                  <a:srgbClr val="FFFFFF"/>
                </a:solidFill>
                <a:latin typeface="Tahoma"/>
                <a:cs typeface="Tahoma"/>
              </a:rPr>
              <a:t>the </a:t>
            </a:r>
            <a:r>
              <a:rPr sz="2150" b="1" spc="-6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50" b="1" spc="80" dirty="0">
                <a:solidFill>
                  <a:srgbClr val="FFFFFF"/>
                </a:solidFill>
                <a:latin typeface="Tahoma"/>
                <a:cs typeface="Tahoma"/>
              </a:rPr>
              <a:t>Ottoman </a:t>
            </a:r>
            <a:r>
              <a:rPr sz="2150" b="1" spc="30" dirty="0">
                <a:solidFill>
                  <a:srgbClr val="FFFFFF"/>
                </a:solidFill>
                <a:latin typeface="Tahoma"/>
                <a:cs typeface="Tahoma"/>
              </a:rPr>
              <a:t>Empire, </a:t>
            </a:r>
            <a:r>
              <a:rPr sz="2150" b="1" spc="60" dirty="0">
                <a:solidFill>
                  <a:srgbClr val="FFFFFF"/>
                </a:solidFill>
                <a:latin typeface="Tahoma"/>
                <a:cs typeface="Tahoma"/>
              </a:rPr>
              <a:t>which had </a:t>
            </a:r>
            <a:r>
              <a:rPr sz="2150" b="1" spc="45" dirty="0">
                <a:solidFill>
                  <a:srgbClr val="FFFFFF"/>
                </a:solidFill>
                <a:latin typeface="Tahoma"/>
                <a:cs typeface="Tahoma"/>
              </a:rPr>
              <a:t>close </a:t>
            </a:r>
            <a:r>
              <a:rPr sz="2150" b="1" spc="60" dirty="0">
                <a:solidFill>
                  <a:srgbClr val="FFFFFF"/>
                </a:solidFill>
                <a:latin typeface="Tahoma"/>
                <a:cs typeface="Tahoma"/>
              </a:rPr>
              <a:t>relationships </a:t>
            </a:r>
            <a:r>
              <a:rPr sz="2150" b="1" spc="70" dirty="0">
                <a:solidFill>
                  <a:srgbClr val="FFFFFF"/>
                </a:solidFill>
                <a:latin typeface="Tahoma"/>
                <a:cs typeface="Tahoma"/>
              </a:rPr>
              <a:t>with </a:t>
            </a:r>
            <a:r>
              <a:rPr sz="2150" b="1" spc="-290" dirty="0" smtClean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150" b="1" spc="100" dirty="0" smtClean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2150" b="1" spc="60" dirty="0" smtClean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150" b="1" spc="45" dirty="0" smtClean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2150" b="1" spc="50" dirty="0" smtClean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150" b="1" spc="60" dirty="0" smtClean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150" b="1" spc="75" dirty="0" smtClean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2150" b="1" spc="-7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50" b="1" spc="30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2150" b="1" spc="50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150" b="1" spc="100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2150" b="1" spc="85" dirty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2150" b="1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50" b="1" spc="45" dirty="0" smtClean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2150" b="1" spc="100" dirty="0" smtClean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2150" b="1" spc="60" dirty="0" smtClean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150" b="1" spc="100" dirty="0" smtClean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2150" b="1" spc="60" dirty="0" smtClean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150" b="1" spc="50" dirty="0" smtClean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lang="it-IT" sz="2150" b="1" spc="50" dirty="0" smtClean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2150" b="1" spc="-7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it-IT" sz="2150" b="1" spc="-70" dirty="0" err="1" smtClean="0">
                <a:solidFill>
                  <a:srgbClr val="FFFFFF"/>
                </a:solidFill>
                <a:latin typeface="Tahoma"/>
                <a:cs typeface="Tahoma"/>
              </a:rPr>
              <a:t>such</a:t>
            </a:r>
            <a:r>
              <a:rPr lang="it-IT" sz="2150" b="1" spc="-7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50" b="1" spc="60" dirty="0" smtClean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150" b="1" spc="50" dirty="0" smtClean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2150" b="1" spc="-7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50" b="1" dirty="0">
                <a:solidFill>
                  <a:srgbClr val="FFFFFF"/>
                </a:solidFill>
                <a:latin typeface="Tahoma"/>
                <a:cs typeface="Tahoma"/>
              </a:rPr>
              <a:t>G</a:t>
            </a:r>
            <a:r>
              <a:rPr sz="2150" b="1" spc="6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150" b="1" spc="70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2150" b="1" spc="50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150" b="1" spc="6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150" b="1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50" b="1" spc="6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150" b="1" spc="70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2150" b="1" spc="40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2150" b="1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50" b="1" spc="50" dirty="0">
                <a:solidFill>
                  <a:srgbClr val="FFFFFF"/>
                </a:solidFill>
                <a:latin typeface="Tahoma"/>
                <a:cs typeface="Tahoma"/>
              </a:rPr>
              <a:t>V</a:t>
            </a:r>
            <a:r>
              <a:rPr sz="2150" b="1" spc="6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150" b="1" spc="70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2150" b="1" spc="50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150" b="1" spc="30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2150" b="1" spc="6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150" b="1" spc="-45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r>
              <a:rPr sz="2150" b="1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50" b="1" spc="-290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150" b="1" spc="75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2150" b="1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50" b="1" spc="70" dirty="0">
                <a:solidFill>
                  <a:srgbClr val="FFFFFF"/>
                </a:solidFill>
                <a:latin typeface="Tahoma"/>
                <a:cs typeface="Tahoma"/>
              </a:rPr>
              <a:t>f</a:t>
            </a:r>
            <a:r>
              <a:rPr sz="2150" b="1" spc="6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150" b="1" spc="30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2150" b="1" spc="100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2150" b="1" spc="-5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2150" b="1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50" b="1" spc="80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2150" b="1" spc="6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150" b="1" spc="45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2150" b="1" spc="6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150" b="1" spc="100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2150" b="1" spc="50" dirty="0">
                <a:solidFill>
                  <a:srgbClr val="FFFFFF"/>
                </a:solidFill>
                <a:latin typeface="Tahoma"/>
                <a:cs typeface="Tahoma"/>
              </a:rPr>
              <a:t>io</a:t>
            </a:r>
            <a:r>
              <a:rPr sz="2150" b="1" spc="70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2150" b="1" spc="35" dirty="0">
                <a:solidFill>
                  <a:srgbClr val="FFFFFF"/>
                </a:solidFill>
                <a:latin typeface="Tahoma"/>
                <a:cs typeface="Tahoma"/>
              </a:rPr>
              <a:t>s  </a:t>
            </a:r>
            <a:r>
              <a:rPr sz="2150" b="1" spc="65" dirty="0">
                <a:solidFill>
                  <a:srgbClr val="FFFFFF"/>
                </a:solidFill>
                <a:latin typeface="Tahoma"/>
                <a:cs typeface="Tahoma"/>
              </a:rPr>
              <a:t>between</a:t>
            </a:r>
            <a:r>
              <a:rPr sz="2150" b="1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50" b="1" spc="8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150" b="1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50" b="1" spc="80" dirty="0">
                <a:solidFill>
                  <a:srgbClr val="FFFFFF"/>
                </a:solidFill>
                <a:latin typeface="Tahoma"/>
                <a:cs typeface="Tahoma"/>
              </a:rPr>
              <a:t>Ottoman</a:t>
            </a:r>
            <a:r>
              <a:rPr sz="2150" b="1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50" b="1" spc="35" dirty="0">
                <a:solidFill>
                  <a:srgbClr val="FFFFFF"/>
                </a:solidFill>
                <a:latin typeface="Tahoma"/>
                <a:cs typeface="Tahoma"/>
              </a:rPr>
              <a:t>Empire</a:t>
            </a:r>
            <a:r>
              <a:rPr sz="2150" b="1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50" b="1" spc="6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2150" b="1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50" b="1" spc="55" dirty="0">
                <a:solidFill>
                  <a:srgbClr val="FFFFFF"/>
                </a:solidFill>
                <a:latin typeface="Tahoma"/>
                <a:cs typeface="Tahoma"/>
              </a:rPr>
              <a:t>Venice</a:t>
            </a:r>
            <a:r>
              <a:rPr sz="2150" b="1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50" b="1" spc="5" dirty="0">
                <a:solidFill>
                  <a:srgbClr val="FFFFFF"/>
                </a:solidFill>
                <a:latin typeface="Tahoma"/>
                <a:cs typeface="Tahoma"/>
              </a:rPr>
              <a:t>go</a:t>
            </a:r>
            <a:r>
              <a:rPr sz="2150" b="1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50" b="1" spc="65" dirty="0">
                <a:solidFill>
                  <a:srgbClr val="FFFFFF"/>
                </a:solidFill>
                <a:latin typeface="Tahoma"/>
                <a:cs typeface="Tahoma"/>
              </a:rPr>
              <a:t>back</a:t>
            </a:r>
            <a:r>
              <a:rPr sz="2150" b="1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50" b="1" spc="75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2150" b="1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50" b="1" spc="-90" dirty="0">
                <a:solidFill>
                  <a:srgbClr val="FFFFFF"/>
                </a:solidFill>
                <a:latin typeface="Tahoma"/>
                <a:cs typeface="Tahoma"/>
              </a:rPr>
              <a:t>1381.</a:t>
            </a:r>
            <a:endParaRPr sz="2150" dirty="0">
              <a:latin typeface="Tahoma"/>
              <a:cs typeface="Tahoma"/>
            </a:endParaRPr>
          </a:p>
          <a:p>
            <a:pPr marL="264160" marR="256540" algn="just">
              <a:lnSpc>
                <a:spcPct val="116300"/>
              </a:lnSpc>
            </a:pPr>
            <a:r>
              <a:rPr sz="2150" b="1" spc="50" dirty="0">
                <a:solidFill>
                  <a:srgbClr val="FFFFFF"/>
                </a:solidFill>
                <a:latin typeface="Tahoma"/>
                <a:cs typeface="Tahoma"/>
              </a:rPr>
              <a:t>Diplomatic </a:t>
            </a:r>
            <a:r>
              <a:rPr sz="2150" b="1" spc="65" dirty="0">
                <a:solidFill>
                  <a:srgbClr val="FFFFFF"/>
                </a:solidFill>
                <a:latin typeface="Tahoma"/>
                <a:cs typeface="Tahoma"/>
              </a:rPr>
              <a:t>relations between </a:t>
            </a:r>
            <a:r>
              <a:rPr lang="it-IT" sz="2150" b="1" spc="65" dirty="0" err="1" smtClean="0">
                <a:solidFill>
                  <a:srgbClr val="FFFFFF"/>
                </a:solidFill>
                <a:latin typeface="Tahoma"/>
                <a:cs typeface="Tahoma"/>
              </a:rPr>
              <a:t>Turkey</a:t>
            </a:r>
            <a:r>
              <a:rPr lang="it-IT" sz="2150" b="1" spc="6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50" b="1" spc="60" dirty="0" smtClean="0">
                <a:solidFill>
                  <a:srgbClr val="FFFFFF"/>
                </a:solidFill>
                <a:latin typeface="Tahoma"/>
                <a:cs typeface="Tahoma"/>
              </a:rPr>
              <a:t>and </a:t>
            </a:r>
            <a:r>
              <a:rPr sz="2150" b="1" dirty="0">
                <a:solidFill>
                  <a:srgbClr val="FFFFFF"/>
                </a:solidFill>
                <a:latin typeface="Tahoma"/>
                <a:cs typeface="Tahoma"/>
              </a:rPr>
              <a:t>Italy </a:t>
            </a:r>
            <a:r>
              <a:rPr sz="2150" b="1" spc="65" dirty="0">
                <a:solidFill>
                  <a:srgbClr val="FFFFFF"/>
                </a:solidFill>
                <a:latin typeface="Tahoma"/>
                <a:cs typeface="Tahoma"/>
              </a:rPr>
              <a:t>were </a:t>
            </a:r>
            <a:r>
              <a:rPr sz="2150" b="1" spc="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50" b="1" spc="55" dirty="0">
                <a:solidFill>
                  <a:srgbClr val="FFFFFF"/>
                </a:solidFill>
                <a:latin typeface="Tahoma"/>
                <a:cs typeface="Tahoma"/>
              </a:rPr>
              <a:t>established </a:t>
            </a:r>
            <a:r>
              <a:rPr sz="2150" b="1" spc="65" dirty="0">
                <a:solidFill>
                  <a:srgbClr val="FFFFFF"/>
                </a:solidFill>
                <a:latin typeface="Tahoma"/>
                <a:cs typeface="Tahoma"/>
              </a:rPr>
              <a:t>in </a:t>
            </a:r>
            <a:r>
              <a:rPr sz="2150" b="1" spc="-100" dirty="0">
                <a:solidFill>
                  <a:srgbClr val="FFFFFF"/>
                </a:solidFill>
                <a:latin typeface="Tahoma"/>
                <a:cs typeface="Tahoma"/>
              </a:rPr>
              <a:t>1856 </a:t>
            </a:r>
            <a:r>
              <a:rPr sz="2150" b="1" spc="-25" dirty="0">
                <a:solidFill>
                  <a:srgbClr val="FFFFFF"/>
                </a:solidFill>
                <a:latin typeface="Tahoma"/>
                <a:cs typeface="Tahoma"/>
              </a:rPr>
              <a:t>(in </a:t>
            </a:r>
            <a:r>
              <a:rPr sz="2150" b="1" spc="-85" dirty="0">
                <a:solidFill>
                  <a:srgbClr val="FFFFFF"/>
                </a:solidFill>
                <a:latin typeface="Tahoma"/>
                <a:cs typeface="Tahoma"/>
              </a:rPr>
              <a:t>2006, </a:t>
            </a:r>
            <a:r>
              <a:rPr sz="2150" b="1" spc="80" dirty="0">
                <a:solidFill>
                  <a:srgbClr val="FFFFFF"/>
                </a:solidFill>
                <a:latin typeface="Tahoma"/>
                <a:cs typeface="Tahoma"/>
              </a:rPr>
              <a:t>the </a:t>
            </a:r>
            <a:r>
              <a:rPr sz="2150" b="1" spc="-25" dirty="0">
                <a:solidFill>
                  <a:srgbClr val="FFFFFF"/>
                </a:solidFill>
                <a:latin typeface="Tahoma"/>
                <a:cs typeface="Tahoma"/>
              </a:rPr>
              <a:t>150th </a:t>
            </a:r>
            <a:r>
              <a:rPr sz="2150" b="1" spc="65" dirty="0">
                <a:solidFill>
                  <a:srgbClr val="FFFFFF"/>
                </a:solidFill>
                <a:latin typeface="Tahoma"/>
                <a:cs typeface="Tahoma"/>
              </a:rPr>
              <a:t>anniversary </a:t>
            </a:r>
            <a:r>
              <a:rPr sz="2150" b="1" spc="60" dirty="0">
                <a:solidFill>
                  <a:srgbClr val="FFFFFF"/>
                </a:solidFill>
                <a:latin typeface="Tahoma"/>
                <a:cs typeface="Tahoma"/>
              </a:rPr>
              <a:t>of </a:t>
            </a:r>
            <a:r>
              <a:rPr sz="2150" b="1" spc="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50" b="1" spc="60" dirty="0">
                <a:solidFill>
                  <a:srgbClr val="FFFFFF"/>
                </a:solidFill>
                <a:latin typeface="Tahoma"/>
                <a:cs typeface="Tahoma"/>
              </a:rPr>
              <a:t>diplomatic</a:t>
            </a:r>
            <a:r>
              <a:rPr sz="2150" b="1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50" b="1" spc="65" dirty="0">
                <a:solidFill>
                  <a:srgbClr val="FFFFFF"/>
                </a:solidFill>
                <a:latin typeface="Tahoma"/>
                <a:cs typeface="Tahoma"/>
              </a:rPr>
              <a:t>relations</a:t>
            </a:r>
            <a:r>
              <a:rPr sz="2150" b="1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it-IT" sz="2150" b="1" spc="65" dirty="0" err="1" smtClean="0">
                <a:solidFill>
                  <a:srgbClr val="FFFFFF"/>
                </a:solidFill>
                <a:latin typeface="Tahoma"/>
                <a:cs typeface="Tahoma"/>
              </a:rPr>
              <a:t>was</a:t>
            </a:r>
            <a:r>
              <a:rPr lang="it-IT" sz="2150" b="1" spc="6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50" b="1" spc="55" dirty="0" smtClean="0">
                <a:solidFill>
                  <a:srgbClr val="FFFFFF"/>
                </a:solidFill>
                <a:latin typeface="Tahoma"/>
                <a:cs typeface="Tahoma"/>
              </a:rPr>
              <a:t>celebrated</a:t>
            </a:r>
            <a:r>
              <a:rPr sz="2150" b="1" spc="30" dirty="0" smtClean="0">
                <a:solidFill>
                  <a:srgbClr val="FFFFFF"/>
                </a:solidFill>
                <a:latin typeface="Tahoma"/>
                <a:cs typeface="Tahoma"/>
              </a:rPr>
              <a:t>).</a:t>
            </a:r>
            <a:endParaRPr sz="2150" dirty="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381330" y="956623"/>
            <a:ext cx="8218805" cy="26037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6195" marR="28575" algn="just">
              <a:lnSpc>
                <a:spcPct val="115900"/>
              </a:lnSpc>
              <a:spcBef>
                <a:spcPts val="90"/>
              </a:spcBef>
            </a:pPr>
            <a:r>
              <a:rPr sz="2050" b="1" spc="30" dirty="0">
                <a:solidFill>
                  <a:srgbClr val="FFFFFF"/>
                </a:solidFill>
                <a:latin typeface="Tahoma"/>
                <a:cs typeface="Tahoma"/>
              </a:rPr>
              <a:t>Today,</a:t>
            </a:r>
            <a:r>
              <a:rPr sz="2050" b="1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it-IT" sz="2050" b="1" spc="60" dirty="0" err="1" smtClean="0">
                <a:solidFill>
                  <a:srgbClr val="FFFFFF"/>
                </a:solidFill>
                <a:latin typeface="Tahoma"/>
                <a:cs typeface="Tahoma"/>
              </a:rPr>
              <a:t>Turkey</a:t>
            </a:r>
            <a:r>
              <a:rPr lang="it-IT" sz="2050" b="1" spc="6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50" b="1" spc="55" dirty="0" smtClean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2050" b="1" spc="-6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50" b="1" dirty="0">
                <a:solidFill>
                  <a:srgbClr val="FFFFFF"/>
                </a:solidFill>
                <a:latin typeface="Tahoma"/>
                <a:cs typeface="Tahoma"/>
              </a:rPr>
              <a:t>Italy</a:t>
            </a:r>
            <a:r>
              <a:rPr sz="2050" b="1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50" b="1" spc="65" dirty="0">
                <a:solidFill>
                  <a:srgbClr val="FFFFFF"/>
                </a:solidFill>
                <a:latin typeface="Tahoma"/>
                <a:cs typeface="Tahoma"/>
              </a:rPr>
              <a:t>are</a:t>
            </a:r>
            <a:r>
              <a:rPr sz="2050" b="1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50" b="1" spc="70" dirty="0">
                <a:solidFill>
                  <a:srgbClr val="FFFFFF"/>
                </a:solidFill>
                <a:latin typeface="Tahoma"/>
                <a:cs typeface="Tahoma"/>
              </a:rPr>
              <a:t>two</a:t>
            </a:r>
            <a:r>
              <a:rPr sz="2050" b="1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50" b="1" spc="45" dirty="0">
                <a:solidFill>
                  <a:srgbClr val="FFFFFF"/>
                </a:solidFill>
                <a:latin typeface="Tahoma"/>
                <a:cs typeface="Tahoma"/>
              </a:rPr>
              <a:t>regional</a:t>
            </a:r>
            <a:r>
              <a:rPr sz="2050" b="1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50" b="1" spc="55" dirty="0">
                <a:solidFill>
                  <a:srgbClr val="FFFFFF"/>
                </a:solidFill>
                <a:latin typeface="Tahoma"/>
                <a:cs typeface="Tahoma"/>
              </a:rPr>
              <a:t>powers</a:t>
            </a:r>
            <a:r>
              <a:rPr sz="2050" b="1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50" b="1" spc="80" dirty="0">
                <a:solidFill>
                  <a:srgbClr val="FFFFFF"/>
                </a:solidFill>
                <a:latin typeface="Tahoma"/>
                <a:cs typeface="Tahoma"/>
              </a:rPr>
              <a:t>that</a:t>
            </a:r>
            <a:r>
              <a:rPr sz="2050" b="1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50" b="1" spc="65" dirty="0">
                <a:solidFill>
                  <a:srgbClr val="FFFFFF"/>
                </a:solidFill>
                <a:latin typeface="Tahoma"/>
                <a:cs typeface="Tahoma"/>
              </a:rPr>
              <a:t>share </a:t>
            </a:r>
            <a:r>
              <a:rPr sz="2050" b="1" spc="-5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50" b="1" spc="70" dirty="0">
                <a:solidFill>
                  <a:srgbClr val="FFFFFF"/>
                </a:solidFill>
                <a:latin typeface="Tahoma"/>
                <a:cs typeface="Tahoma"/>
              </a:rPr>
              <a:t>common </a:t>
            </a:r>
            <a:r>
              <a:rPr sz="2050" b="1" spc="60" dirty="0">
                <a:solidFill>
                  <a:srgbClr val="FFFFFF"/>
                </a:solidFill>
                <a:latin typeface="Tahoma"/>
                <a:cs typeface="Tahoma"/>
              </a:rPr>
              <a:t>interests, </a:t>
            </a:r>
            <a:r>
              <a:rPr sz="2050" b="1" spc="60" dirty="0" smtClean="0">
                <a:solidFill>
                  <a:srgbClr val="FFFFFF"/>
                </a:solidFill>
                <a:latin typeface="Tahoma"/>
                <a:cs typeface="Tahoma"/>
              </a:rPr>
              <a:t>history </a:t>
            </a:r>
            <a:r>
              <a:rPr sz="2050" b="1" spc="55" dirty="0" smtClean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2050" b="1" spc="7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50" b="1" spc="60" dirty="0">
                <a:solidFill>
                  <a:srgbClr val="FFFFFF"/>
                </a:solidFill>
                <a:latin typeface="Tahoma"/>
                <a:cs typeface="Tahoma"/>
              </a:rPr>
              <a:t>values in </a:t>
            </a:r>
            <a:r>
              <a:rPr sz="2050" b="1" spc="-5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50" b="1" spc="75" dirty="0">
                <a:solidFill>
                  <a:srgbClr val="FFFFFF"/>
                </a:solidFill>
                <a:latin typeface="Tahoma"/>
                <a:cs typeface="Tahoma"/>
              </a:rPr>
              <a:t>the </a:t>
            </a:r>
            <a:r>
              <a:rPr sz="2050" b="1" spc="70" dirty="0">
                <a:solidFill>
                  <a:srgbClr val="FFFFFF"/>
                </a:solidFill>
                <a:latin typeface="Tahoma"/>
                <a:cs typeface="Tahoma"/>
              </a:rPr>
              <a:t>Mediterranean </a:t>
            </a:r>
            <a:r>
              <a:rPr sz="2050" b="1" spc="35" dirty="0">
                <a:solidFill>
                  <a:srgbClr val="FFFFFF"/>
                </a:solidFill>
                <a:latin typeface="Tahoma"/>
                <a:cs typeface="Tahoma"/>
              </a:rPr>
              <a:t>basin. </a:t>
            </a:r>
            <a:r>
              <a:rPr lang="it-IT" sz="2050" b="1" spc="35" dirty="0" smtClean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050" b="1" spc="75" dirty="0" smtClean="0">
                <a:solidFill>
                  <a:srgbClr val="FFFFFF"/>
                </a:solidFill>
                <a:latin typeface="Tahoma"/>
                <a:cs typeface="Tahoma"/>
              </a:rPr>
              <a:t>t </a:t>
            </a:r>
            <a:r>
              <a:rPr sz="2050" b="1" spc="55" dirty="0">
                <a:solidFill>
                  <a:srgbClr val="FFFFFF"/>
                </a:solidFill>
                <a:latin typeface="Tahoma"/>
                <a:cs typeface="Tahoma"/>
              </a:rPr>
              <a:t>would </a:t>
            </a:r>
            <a:r>
              <a:rPr sz="2050" b="1" spc="50" dirty="0">
                <a:solidFill>
                  <a:srgbClr val="FFFFFF"/>
                </a:solidFill>
                <a:latin typeface="Tahoma"/>
                <a:cs typeface="Tahoma"/>
              </a:rPr>
              <a:t>be </a:t>
            </a:r>
            <a:r>
              <a:rPr sz="2050" b="1" spc="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50" b="1" spc="60" dirty="0">
                <a:solidFill>
                  <a:srgbClr val="FFFFFF"/>
                </a:solidFill>
                <a:latin typeface="Tahoma"/>
                <a:cs typeface="Tahoma"/>
              </a:rPr>
              <a:t>appropriate</a:t>
            </a:r>
            <a:r>
              <a:rPr sz="2050" b="1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50" b="1" spc="75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2050" b="1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50" b="1" spc="55" dirty="0">
                <a:solidFill>
                  <a:srgbClr val="FFFFFF"/>
                </a:solidFill>
                <a:latin typeface="Tahoma"/>
                <a:cs typeface="Tahoma"/>
              </a:rPr>
              <a:t>define</a:t>
            </a:r>
            <a:r>
              <a:rPr sz="2050" b="1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50" b="1" spc="20" dirty="0">
                <a:solidFill>
                  <a:srgbClr val="FFFFFF"/>
                </a:solidFill>
                <a:latin typeface="Tahoma"/>
                <a:cs typeface="Tahoma"/>
              </a:rPr>
              <a:t>Turkish-Italian</a:t>
            </a:r>
            <a:r>
              <a:rPr sz="2050" b="1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50" b="1" spc="60" dirty="0" smtClean="0">
                <a:solidFill>
                  <a:srgbClr val="FFFFFF"/>
                </a:solidFill>
                <a:latin typeface="Tahoma"/>
                <a:cs typeface="Tahoma"/>
              </a:rPr>
              <a:t>relations</a:t>
            </a:r>
            <a:r>
              <a:rPr sz="2050" b="1" spc="-6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50" b="1" spc="55" dirty="0">
                <a:solidFill>
                  <a:srgbClr val="FFFFFF"/>
                </a:solidFill>
                <a:latin typeface="Tahoma"/>
                <a:cs typeface="Tahoma"/>
              </a:rPr>
              <a:t>as</a:t>
            </a:r>
            <a:r>
              <a:rPr sz="2050" b="1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50" b="1" spc="65" dirty="0">
                <a:solidFill>
                  <a:srgbClr val="FFFFFF"/>
                </a:solidFill>
                <a:latin typeface="Tahoma"/>
                <a:cs typeface="Tahoma"/>
              </a:rPr>
              <a:t>a </a:t>
            </a:r>
            <a:r>
              <a:rPr sz="2050" b="1" spc="-5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50" b="1" spc="50" dirty="0">
                <a:solidFill>
                  <a:srgbClr val="FFFFFF"/>
                </a:solidFill>
                <a:latin typeface="Tahoma"/>
                <a:cs typeface="Tahoma"/>
              </a:rPr>
              <a:t>strategic</a:t>
            </a:r>
            <a:r>
              <a:rPr sz="2050" b="1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50" b="1" spc="55" dirty="0">
                <a:solidFill>
                  <a:srgbClr val="FFFFFF"/>
                </a:solidFill>
                <a:latin typeface="Tahoma"/>
                <a:cs typeface="Tahoma"/>
              </a:rPr>
              <a:t>partnership.</a:t>
            </a:r>
            <a:endParaRPr sz="2050" dirty="0">
              <a:latin typeface="Tahoma"/>
              <a:cs typeface="Tahoma"/>
            </a:endParaRPr>
          </a:p>
          <a:p>
            <a:pPr marL="12700" marR="5080" algn="just">
              <a:lnSpc>
                <a:spcPts val="2850"/>
              </a:lnSpc>
              <a:spcBef>
                <a:spcPts val="105"/>
              </a:spcBef>
            </a:pPr>
            <a:r>
              <a:rPr lang="it-IT" sz="2050" b="1" spc="30" dirty="0" smtClean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lang="it-IT" sz="2050" b="1" spc="75" dirty="0" smtClean="0">
                <a:solidFill>
                  <a:srgbClr val="FFFFFF"/>
                </a:solidFill>
                <a:latin typeface="Tahoma"/>
                <a:cs typeface="Tahoma"/>
              </a:rPr>
              <a:t>he </a:t>
            </a:r>
            <a:r>
              <a:rPr lang="it-IT" sz="2050" b="1" spc="-59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it-IT" sz="2050" b="1" spc="70" dirty="0" err="1" smtClean="0">
                <a:solidFill>
                  <a:srgbClr val="FFFFFF"/>
                </a:solidFill>
                <a:latin typeface="Tahoma"/>
                <a:cs typeface="Tahoma"/>
              </a:rPr>
              <a:t>two</a:t>
            </a:r>
            <a:r>
              <a:rPr lang="it-IT" sz="2050" b="1" spc="7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it-IT" sz="2050" b="1" spc="60" dirty="0" err="1" smtClean="0">
                <a:solidFill>
                  <a:srgbClr val="FFFFFF"/>
                </a:solidFill>
                <a:latin typeface="Tahoma"/>
                <a:cs typeface="Tahoma"/>
              </a:rPr>
              <a:t>countries</a:t>
            </a:r>
            <a:r>
              <a:rPr lang="it-IT" sz="2050" b="1" spc="6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50" b="1" spc="80" dirty="0" smtClean="0">
                <a:solidFill>
                  <a:srgbClr val="FFFFFF"/>
                </a:solidFill>
                <a:latin typeface="Tahoma"/>
                <a:cs typeface="Tahoma"/>
              </a:rPr>
              <a:t>work</a:t>
            </a:r>
            <a:r>
              <a:rPr sz="2050" b="1" spc="-6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50" b="1" spc="60" dirty="0">
                <a:solidFill>
                  <a:srgbClr val="FFFFFF"/>
                </a:solidFill>
                <a:latin typeface="Tahoma"/>
                <a:cs typeface="Tahoma"/>
              </a:rPr>
              <a:t>together</a:t>
            </a:r>
            <a:r>
              <a:rPr sz="2050" b="1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50" b="1" spc="75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2050" b="1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50" b="1" spc="55" dirty="0">
                <a:solidFill>
                  <a:srgbClr val="FFFFFF"/>
                </a:solidFill>
                <a:latin typeface="Tahoma"/>
                <a:cs typeface="Tahoma"/>
              </a:rPr>
              <a:t>find</a:t>
            </a:r>
            <a:r>
              <a:rPr sz="2050" b="1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50" b="1" spc="60" dirty="0">
                <a:solidFill>
                  <a:srgbClr val="FFFFFF"/>
                </a:solidFill>
                <a:latin typeface="Tahoma"/>
                <a:cs typeface="Tahoma"/>
              </a:rPr>
              <a:t>solutions</a:t>
            </a:r>
            <a:r>
              <a:rPr sz="2050" b="1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50" b="1" spc="75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2050" b="1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50" b="1" spc="45" dirty="0">
                <a:solidFill>
                  <a:srgbClr val="FFFFFF"/>
                </a:solidFill>
                <a:latin typeface="Tahoma"/>
                <a:cs typeface="Tahoma"/>
              </a:rPr>
              <a:t>regional </a:t>
            </a:r>
            <a:r>
              <a:rPr sz="2050" b="1" spc="-5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50" b="1" spc="55" dirty="0">
                <a:solidFill>
                  <a:srgbClr val="FFFFFF"/>
                </a:solidFill>
                <a:latin typeface="Tahoma"/>
                <a:cs typeface="Tahoma"/>
              </a:rPr>
              <a:t>and </a:t>
            </a:r>
            <a:r>
              <a:rPr sz="2050" b="1" spc="30" dirty="0">
                <a:solidFill>
                  <a:srgbClr val="FFFFFF"/>
                </a:solidFill>
                <a:latin typeface="Tahoma"/>
                <a:cs typeface="Tahoma"/>
              </a:rPr>
              <a:t>global </a:t>
            </a:r>
            <a:r>
              <a:rPr sz="2050" b="1" spc="50" dirty="0">
                <a:solidFill>
                  <a:srgbClr val="FFFFFF"/>
                </a:solidFill>
                <a:latin typeface="Tahoma"/>
                <a:cs typeface="Tahoma"/>
              </a:rPr>
              <a:t>issues </a:t>
            </a:r>
            <a:r>
              <a:rPr lang="it-IT" sz="2050" b="1" spc="50" dirty="0" smtClean="0">
                <a:solidFill>
                  <a:srgbClr val="FFFFFF"/>
                </a:solidFill>
                <a:latin typeface="Tahoma"/>
                <a:cs typeface="Tahoma"/>
              </a:rPr>
              <a:t>and  </a:t>
            </a:r>
            <a:r>
              <a:rPr lang="it-IT" sz="2050" b="1" spc="50" dirty="0" err="1" smtClean="0">
                <a:solidFill>
                  <a:srgbClr val="FFFFFF"/>
                </a:solidFill>
                <a:latin typeface="Tahoma"/>
                <a:cs typeface="Tahoma"/>
              </a:rPr>
              <a:t>also</a:t>
            </a:r>
            <a:r>
              <a:rPr lang="it-IT" sz="2050" b="1" spc="5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50" b="1" spc="6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50" b="1" spc="75" dirty="0" smtClean="0">
                <a:solidFill>
                  <a:srgbClr val="FFFFFF"/>
                </a:solidFill>
                <a:latin typeface="Tahoma"/>
                <a:cs typeface="Tahoma"/>
              </a:rPr>
              <a:t>to </a:t>
            </a:r>
            <a:r>
              <a:rPr sz="2050" b="1" spc="35" dirty="0" smtClean="0">
                <a:solidFill>
                  <a:srgbClr val="FFFFFF"/>
                </a:solidFill>
                <a:latin typeface="Tahoma"/>
                <a:cs typeface="Tahoma"/>
              </a:rPr>
              <a:t>bring</a:t>
            </a:r>
            <a:r>
              <a:rPr lang="it-IT" sz="2050" b="1" spc="35" dirty="0" smtClean="0">
                <a:solidFill>
                  <a:srgbClr val="FFFFFF"/>
                </a:solidFill>
                <a:latin typeface="Tahoma"/>
                <a:cs typeface="Tahoma"/>
              </a:rPr>
              <a:t>  </a:t>
            </a:r>
            <a:r>
              <a:rPr sz="2050" b="1" spc="50" dirty="0" smtClean="0">
                <a:solidFill>
                  <a:srgbClr val="FFFFFF"/>
                </a:solidFill>
                <a:latin typeface="Tahoma"/>
                <a:cs typeface="Tahoma"/>
              </a:rPr>
              <a:t>peace </a:t>
            </a:r>
            <a:r>
              <a:rPr sz="2050" b="1" spc="55" dirty="0">
                <a:solidFill>
                  <a:srgbClr val="FFFFFF"/>
                </a:solidFill>
                <a:latin typeface="Tahoma"/>
                <a:cs typeface="Tahoma"/>
              </a:rPr>
              <a:t>and </a:t>
            </a:r>
            <a:r>
              <a:rPr sz="2050" b="1" spc="-5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50" b="1" spc="60" dirty="0">
                <a:solidFill>
                  <a:srgbClr val="FFFFFF"/>
                </a:solidFill>
                <a:latin typeface="Tahoma"/>
                <a:cs typeface="Tahoma"/>
              </a:rPr>
              <a:t>stability</a:t>
            </a:r>
            <a:r>
              <a:rPr sz="2050" b="1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50" b="1" spc="75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2050" b="1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50" b="1" spc="6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050" b="1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50" b="1" spc="70" dirty="0">
                <a:solidFill>
                  <a:srgbClr val="FFFFFF"/>
                </a:solidFill>
                <a:latin typeface="Tahoma"/>
                <a:cs typeface="Tahoma"/>
              </a:rPr>
              <a:t>vast</a:t>
            </a:r>
            <a:r>
              <a:rPr sz="2050" b="1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50" b="1" spc="30" dirty="0" err="1" smtClean="0">
                <a:solidFill>
                  <a:srgbClr val="FFFFFF"/>
                </a:solidFill>
                <a:latin typeface="Tahoma"/>
                <a:cs typeface="Tahoma"/>
              </a:rPr>
              <a:t>geograph</a:t>
            </a:r>
            <a:r>
              <a:rPr lang="it-IT" sz="2050" b="1" spc="30" dirty="0" err="1" smtClean="0">
                <a:solidFill>
                  <a:srgbClr val="FFFFFF"/>
                </a:solidFill>
                <a:latin typeface="Tahoma"/>
                <a:cs typeface="Tahoma"/>
              </a:rPr>
              <a:t>ical</a:t>
            </a:r>
            <a:r>
              <a:rPr lang="it-IT" sz="2050" b="1" spc="30" dirty="0" smtClean="0">
                <a:solidFill>
                  <a:srgbClr val="FFFFFF"/>
                </a:solidFill>
                <a:latin typeface="Tahoma"/>
                <a:cs typeface="Tahoma"/>
              </a:rPr>
              <a:t> area</a:t>
            </a:r>
            <a:r>
              <a:rPr sz="2050" b="1" spc="30" dirty="0" smtClean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endParaRPr sz="205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2F2F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4655" y="1455626"/>
            <a:ext cx="6496685" cy="0"/>
          </a:xfrm>
          <a:custGeom>
            <a:avLst/>
            <a:gdLst/>
            <a:ahLst/>
            <a:cxnLst/>
            <a:rect l="l" t="t" r="r" b="b"/>
            <a:pathLst>
              <a:path w="6496684">
                <a:moveTo>
                  <a:pt x="0" y="0"/>
                </a:moveTo>
                <a:lnTo>
                  <a:pt x="6496108" y="0"/>
                </a:lnTo>
              </a:path>
            </a:pathLst>
          </a:custGeom>
          <a:ln w="114299">
            <a:solidFill>
              <a:srgbClr val="F5E7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46815" y="2097399"/>
            <a:ext cx="8181974" cy="702830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43592" y="1620201"/>
            <a:ext cx="9614535" cy="64115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1125" marR="103505" indent="-635">
              <a:lnSpc>
                <a:spcPct val="114100"/>
              </a:lnSpc>
              <a:spcBef>
                <a:spcPts val="100"/>
              </a:spcBef>
            </a:pPr>
            <a:r>
              <a:rPr sz="2800" b="1" spc="35" dirty="0">
                <a:solidFill>
                  <a:srgbClr val="FFFFFF"/>
                </a:solidFill>
                <a:latin typeface="Tahoma"/>
                <a:cs typeface="Tahoma"/>
              </a:rPr>
              <a:t>There </a:t>
            </a:r>
            <a:r>
              <a:rPr sz="2800" b="1" spc="60" dirty="0">
                <a:solidFill>
                  <a:srgbClr val="FFFFFF"/>
                </a:solidFill>
                <a:latin typeface="Tahoma"/>
                <a:cs typeface="Tahoma"/>
              </a:rPr>
              <a:t>are </a:t>
            </a:r>
            <a:r>
              <a:rPr sz="2800" b="1" spc="65" dirty="0">
                <a:solidFill>
                  <a:srgbClr val="FFFFFF"/>
                </a:solidFill>
                <a:latin typeface="Tahoma"/>
                <a:cs typeface="Tahoma"/>
              </a:rPr>
              <a:t>three important </a:t>
            </a:r>
            <a:r>
              <a:rPr sz="2800" b="1" spc="60" dirty="0">
                <a:solidFill>
                  <a:srgbClr val="FFFFFF"/>
                </a:solidFill>
                <a:latin typeface="Tahoma"/>
                <a:cs typeface="Tahoma"/>
              </a:rPr>
              <a:t>platforms </a:t>
            </a:r>
            <a:r>
              <a:rPr lang="it-IT" sz="2800" b="1" spc="6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b="1" spc="70" dirty="0" smtClean="0">
                <a:solidFill>
                  <a:srgbClr val="FFFFFF"/>
                </a:solidFill>
                <a:latin typeface="Tahoma"/>
                <a:cs typeface="Tahoma"/>
              </a:rPr>
              <a:t>to </a:t>
            </a:r>
            <a:r>
              <a:rPr sz="2800" b="1" spc="-66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b="1" spc="35" dirty="0">
                <a:solidFill>
                  <a:srgbClr val="FFFFFF"/>
                </a:solidFill>
                <a:latin typeface="Tahoma"/>
                <a:cs typeface="Tahoma"/>
              </a:rPr>
              <a:t>exchange </a:t>
            </a:r>
            <a:r>
              <a:rPr sz="2800" b="1" spc="50" dirty="0">
                <a:solidFill>
                  <a:srgbClr val="FFFFFF"/>
                </a:solidFill>
                <a:latin typeface="Tahoma"/>
                <a:cs typeface="Tahoma"/>
              </a:rPr>
              <a:t>views </a:t>
            </a:r>
            <a:r>
              <a:rPr sz="2800" b="1" spc="30" dirty="0" smtClean="0">
                <a:solidFill>
                  <a:srgbClr val="FFFFFF"/>
                </a:solidFill>
                <a:latin typeface="Tahoma"/>
                <a:cs typeface="Tahoma"/>
              </a:rPr>
              <a:t>regarding</a:t>
            </a:r>
            <a:r>
              <a:rPr lang="it-IT" sz="2800" b="1" spc="3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b="1" spc="10" dirty="0" smtClean="0">
                <a:solidFill>
                  <a:srgbClr val="FFFFFF"/>
                </a:solidFill>
                <a:latin typeface="Tahoma"/>
                <a:cs typeface="Tahoma"/>
              </a:rPr>
              <a:t>Turkish- </a:t>
            </a:r>
            <a:r>
              <a:rPr sz="2800" b="1" spc="1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b="1" spc="5" dirty="0">
                <a:solidFill>
                  <a:srgbClr val="FFFFFF"/>
                </a:solidFill>
                <a:latin typeface="Tahoma"/>
                <a:cs typeface="Tahoma"/>
              </a:rPr>
              <a:t>Italian </a:t>
            </a:r>
            <a:r>
              <a:rPr sz="2800" b="1" spc="30" dirty="0">
                <a:solidFill>
                  <a:srgbClr val="FFFFFF"/>
                </a:solidFill>
                <a:latin typeface="Tahoma"/>
                <a:cs typeface="Tahoma"/>
              </a:rPr>
              <a:t>relations: </a:t>
            </a:r>
            <a:r>
              <a:rPr sz="2800" b="1" spc="5" dirty="0" smtClean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lang="it-IT" sz="2800" b="1" spc="5" dirty="0" err="1" smtClean="0">
                <a:solidFill>
                  <a:srgbClr val="FFFFFF"/>
                </a:solidFill>
                <a:latin typeface="Tahoma"/>
                <a:cs typeface="Tahoma"/>
              </a:rPr>
              <a:t>urkey</a:t>
            </a:r>
            <a:r>
              <a:rPr sz="2800" b="1" spc="5" dirty="0" smtClean="0">
                <a:solidFill>
                  <a:srgbClr val="FFFFFF"/>
                </a:solidFill>
                <a:latin typeface="Tahoma"/>
                <a:cs typeface="Tahoma"/>
              </a:rPr>
              <a:t>-Italy </a:t>
            </a:r>
            <a:r>
              <a:rPr sz="2800" b="1" spc="35" dirty="0" smtClean="0">
                <a:solidFill>
                  <a:srgbClr val="FFFFFF"/>
                </a:solidFill>
                <a:latin typeface="Tahoma"/>
                <a:cs typeface="Tahoma"/>
              </a:rPr>
              <a:t>Intergovernmental </a:t>
            </a:r>
            <a:r>
              <a:rPr sz="2800" b="1" spc="35" dirty="0">
                <a:solidFill>
                  <a:srgbClr val="FFFFFF"/>
                </a:solidFill>
                <a:latin typeface="Tahoma"/>
                <a:cs typeface="Tahoma"/>
              </a:rPr>
              <a:t>Summits, </a:t>
            </a:r>
            <a:r>
              <a:rPr sz="2800" b="1" spc="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b="1" spc="5" dirty="0">
                <a:solidFill>
                  <a:srgbClr val="FFFFFF"/>
                </a:solidFill>
                <a:latin typeface="Tahoma"/>
                <a:cs typeface="Tahoma"/>
              </a:rPr>
              <a:t>Turkish-Italian </a:t>
            </a:r>
            <a:r>
              <a:rPr sz="2800" b="1" spc="25" dirty="0">
                <a:solidFill>
                  <a:srgbClr val="FFFFFF"/>
                </a:solidFill>
                <a:latin typeface="Tahoma"/>
                <a:cs typeface="Tahoma"/>
              </a:rPr>
              <a:t>Forum, </a:t>
            </a:r>
            <a:r>
              <a:rPr sz="2800" b="1" spc="45" dirty="0">
                <a:solidFill>
                  <a:srgbClr val="FFFFFF"/>
                </a:solidFill>
                <a:latin typeface="Tahoma"/>
                <a:cs typeface="Tahoma"/>
              </a:rPr>
              <a:t>and </a:t>
            </a:r>
            <a:r>
              <a:rPr sz="2800" b="1" spc="5" dirty="0">
                <a:solidFill>
                  <a:srgbClr val="FFFFFF"/>
                </a:solidFill>
                <a:latin typeface="Tahoma"/>
                <a:cs typeface="Tahoma"/>
              </a:rPr>
              <a:t>Turkish-Italian </a:t>
            </a:r>
            <a:r>
              <a:rPr sz="2800" b="1" spc="65" dirty="0">
                <a:solidFill>
                  <a:srgbClr val="FFFFFF"/>
                </a:solidFill>
                <a:latin typeface="Tahoma"/>
                <a:cs typeface="Tahoma"/>
              </a:rPr>
              <a:t>Media </a:t>
            </a:r>
            <a:r>
              <a:rPr sz="2800" b="1" spc="20" dirty="0">
                <a:solidFill>
                  <a:srgbClr val="FFFFFF"/>
                </a:solidFill>
                <a:latin typeface="Tahoma"/>
                <a:cs typeface="Tahoma"/>
              </a:rPr>
              <a:t>Forum. </a:t>
            </a:r>
            <a:endParaRPr lang="it-IT" sz="2800" b="1" spc="2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 marL="111125" marR="103505" indent="-635">
              <a:lnSpc>
                <a:spcPct val="114100"/>
              </a:lnSpc>
              <a:spcBef>
                <a:spcPts val="100"/>
              </a:spcBef>
            </a:pPr>
            <a:r>
              <a:rPr sz="2800" b="1" spc="30" dirty="0" smtClean="0">
                <a:solidFill>
                  <a:srgbClr val="FFFFFF"/>
                </a:solidFill>
                <a:latin typeface="Tahoma"/>
                <a:cs typeface="Tahoma"/>
              </a:rPr>
              <a:t>These </a:t>
            </a:r>
            <a:r>
              <a:rPr sz="2800" b="1" spc="3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b="1" spc="60" dirty="0">
                <a:solidFill>
                  <a:srgbClr val="FFFFFF"/>
                </a:solidFill>
                <a:latin typeface="Tahoma"/>
                <a:cs typeface="Tahoma"/>
              </a:rPr>
              <a:t>platforms </a:t>
            </a:r>
            <a:r>
              <a:rPr lang="it-IT" sz="2800" b="1" spc="55" dirty="0" err="1" smtClean="0">
                <a:solidFill>
                  <a:srgbClr val="FFFFFF"/>
                </a:solidFill>
                <a:latin typeface="Tahoma"/>
                <a:cs typeface="Tahoma"/>
              </a:rPr>
              <a:t>strengthen</a:t>
            </a:r>
            <a:r>
              <a:rPr lang="it-IT" sz="2800" b="1" spc="55" dirty="0" smtClean="0">
                <a:solidFill>
                  <a:srgbClr val="FFFFFF"/>
                </a:solidFill>
                <a:latin typeface="Tahoma"/>
                <a:cs typeface="Tahoma"/>
              </a:rPr>
              <a:t> the </a:t>
            </a:r>
            <a:r>
              <a:rPr sz="2800" b="1" spc="50" dirty="0" smtClean="0">
                <a:solidFill>
                  <a:srgbClr val="FFFFFF"/>
                </a:solidFill>
                <a:latin typeface="Tahoma"/>
                <a:cs typeface="Tahoma"/>
              </a:rPr>
              <a:t>bilateral</a:t>
            </a:r>
            <a:r>
              <a:rPr sz="2800" b="1" spc="-8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b="1" spc="45" dirty="0">
                <a:solidFill>
                  <a:srgbClr val="FFFFFF"/>
                </a:solidFill>
                <a:latin typeface="Tahoma"/>
                <a:cs typeface="Tahoma"/>
              </a:rPr>
              <a:t>relations.</a:t>
            </a:r>
            <a:endParaRPr sz="2800" dirty="0">
              <a:latin typeface="Tahoma"/>
              <a:cs typeface="Tahoma"/>
            </a:endParaRPr>
          </a:p>
          <a:p>
            <a:pPr marL="12065" marR="5080">
              <a:lnSpc>
                <a:spcPct val="114100"/>
              </a:lnSpc>
            </a:pPr>
            <a:r>
              <a:rPr lang="it-IT" sz="2800" b="1" spc="5" dirty="0" err="1" smtClean="0">
                <a:solidFill>
                  <a:srgbClr val="FFFFFF"/>
                </a:solidFill>
                <a:latin typeface="Tahoma"/>
                <a:cs typeface="Tahoma"/>
              </a:rPr>
              <a:t>Turkish-Italian</a:t>
            </a:r>
            <a:r>
              <a:rPr lang="it-IT" sz="2800" b="1" spc="5" dirty="0" smtClean="0">
                <a:solidFill>
                  <a:srgbClr val="FFFFFF"/>
                </a:solidFill>
                <a:latin typeface="Tahoma"/>
                <a:cs typeface="Tahoma"/>
              </a:rPr>
              <a:t>  </a:t>
            </a:r>
            <a:r>
              <a:rPr sz="2800" b="1" spc="60" dirty="0" smtClean="0">
                <a:solidFill>
                  <a:srgbClr val="FFFFFF"/>
                </a:solidFill>
                <a:latin typeface="Tahoma"/>
                <a:cs typeface="Tahoma"/>
              </a:rPr>
              <a:t>trade </a:t>
            </a:r>
            <a:r>
              <a:rPr lang="it-IT" sz="2800" b="1" spc="60" dirty="0" smtClean="0">
                <a:solidFill>
                  <a:srgbClr val="FFFFFF"/>
                </a:solidFill>
                <a:latin typeface="Tahoma"/>
                <a:cs typeface="Tahoma"/>
              </a:rPr>
              <a:t>  </a:t>
            </a:r>
            <a:r>
              <a:rPr sz="2800" b="1" spc="45" dirty="0" smtClean="0">
                <a:solidFill>
                  <a:srgbClr val="FFFFFF"/>
                </a:solidFill>
                <a:latin typeface="Tahoma"/>
                <a:cs typeface="Tahoma"/>
              </a:rPr>
              <a:t>increased </a:t>
            </a:r>
            <a:r>
              <a:rPr sz="2800" b="1" spc="70" dirty="0">
                <a:solidFill>
                  <a:srgbClr val="FFFFFF"/>
                </a:solidFill>
                <a:latin typeface="Tahoma"/>
                <a:cs typeface="Tahoma"/>
              </a:rPr>
              <a:t>to </a:t>
            </a:r>
            <a:r>
              <a:rPr lang="it-IT" sz="2800" b="1" spc="70" dirty="0" smtClean="0">
                <a:solidFill>
                  <a:srgbClr val="FFFFFF"/>
                </a:solidFill>
                <a:latin typeface="Tahoma"/>
                <a:cs typeface="Tahoma"/>
              </a:rPr>
              <a:t>$ </a:t>
            </a:r>
            <a:r>
              <a:rPr sz="2800" b="1" spc="-105" dirty="0" smtClean="0">
                <a:solidFill>
                  <a:srgbClr val="FFFFFF"/>
                </a:solidFill>
                <a:latin typeface="Tahoma"/>
                <a:cs typeface="Tahoma"/>
              </a:rPr>
              <a:t>21.3 </a:t>
            </a:r>
            <a:r>
              <a:rPr sz="2800" b="1" spc="45" dirty="0">
                <a:solidFill>
                  <a:srgbClr val="FFFFFF"/>
                </a:solidFill>
                <a:latin typeface="Tahoma"/>
                <a:cs typeface="Tahoma"/>
              </a:rPr>
              <a:t>billion </a:t>
            </a:r>
            <a:r>
              <a:rPr sz="2800" b="1" spc="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b="1" spc="55" dirty="0" smtClean="0">
                <a:solidFill>
                  <a:srgbClr val="FFFFFF"/>
                </a:solidFill>
                <a:latin typeface="Tahoma"/>
                <a:cs typeface="Tahoma"/>
              </a:rPr>
              <a:t>in </a:t>
            </a:r>
            <a:r>
              <a:rPr sz="2800" b="1" spc="-110" dirty="0">
                <a:solidFill>
                  <a:srgbClr val="FFFFFF"/>
                </a:solidFill>
                <a:latin typeface="Tahoma"/>
                <a:cs typeface="Tahoma"/>
              </a:rPr>
              <a:t>2011. </a:t>
            </a:r>
            <a:r>
              <a:rPr sz="2800" b="1" spc="20" dirty="0">
                <a:solidFill>
                  <a:srgbClr val="FFFFFF"/>
                </a:solidFill>
                <a:latin typeface="Tahoma"/>
                <a:cs typeface="Tahoma"/>
              </a:rPr>
              <a:t>The </a:t>
            </a:r>
            <a:r>
              <a:rPr sz="2800" b="1" spc="60" dirty="0">
                <a:solidFill>
                  <a:srgbClr val="FFFFFF"/>
                </a:solidFill>
                <a:latin typeface="Tahoma"/>
                <a:cs typeface="Tahoma"/>
              </a:rPr>
              <a:t>number </a:t>
            </a:r>
            <a:r>
              <a:rPr sz="2800" b="1" spc="55" dirty="0">
                <a:solidFill>
                  <a:srgbClr val="FFFFFF"/>
                </a:solidFill>
                <a:latin typeface="Tahoma"/>
                <a:cs typeface="Tahoma"/>
              </a:rPr>
              <a:t>of </a:t>
            </a:r>
            <a:r>
              <a:rPr sz="2800" b="1" spc="5" dirty="0">
                <a:solidFill>
                  <a:srgbClr val="FFFFFF"/>
                </a:solidFill>
                <a:latin typeface="Tahoma"/>
                <a:cs typeface="Tahoma"/>
              </a:rPr>
              <a:t>Italian </a:t>
            </a:r>
            <a:r>
              <a:rPr sz="2800" b="1" spc="65" dirty="0">
                <a:solidFill>
                  <a:srgbClr val="FFFFFF"/>
                </a:solidFill>
                <a:latin typeface="Tahoma"/>
                <a:cs typeface="Tahoma"/>
              </a:rPr>
              <a:t>firms </a:t>
            </a:r>
            <a:r>
              <a:rPr sz="2800" b="1" spc="40" dirty="0">
                <a:solidFill>
                  <a:srgbClr val="FFFFFF"/>
                </a:solidFill>
                <a:latin typeface="Tahoma"/>
                <a:cs typeface="Tahoma"/>
              </a:rPr>
              <a:t>operating </a:t>
            </a:r>
            <a:r>
              <a:rPr sz="2800" b="1" spc="55" dirty="0">
                <a:solidFill>
                  <a:srgbClr val="FFFFFF"/>
                </a:solidFill>
                <a:latin typeface="Tahoma"/>
                <a:cs typeface="Tahoma"/>
              </a:rPr>
              <a:t>in </a:t>
            </a:r>
            <a:r>
              <a:rPr sz="2800" b="1" spc="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it-IT" sz="2800" b="1" spc="55" dirty="0" err="1" smtClean="0">
                <a:solidFill>
                  <a:srgbClr val="FFFFFF"/>
                </a:solidFill>
                <a:latin typeface="Tahoma"/>
                <a:cs typeface="Tahoma"/>
              </a:rPr>
              <a:t>Turkey</a:t>
            </a:r>
            <a:r>
              <a:rPr lang="it-IT" sz="2800" b="1" spc="5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b="1" spc="40" dirty="0" smtClean="0">
                <a:solidFill>
                  <a:srgbClr val="FFFFFF"/>
                </a:solidFill>
                <a:latin typeface="Tahoma"/>
                <a:cs typeface="Tahoma"/>
              </a:rPr>
              <a:t>exceeded </a:t>
            </a:r>
            <a:r>
              <a:rPr sz="2800" b="1" spc="-105" dirty="0">
                <a:solidFill>
                  <a:srgbClr val="FFFFFF"/>
                </a:solidFill>
                <a:latin typeface="Tahoma"/>
                <a:cs typeface="Tahoma"/>
              </a:rPr>
              <a:t>900. </a:t>
            </a:r>
            <a:r>
              <a:rPr sz="2800" b="1" spc="30" dirty="0">
                <a:solidFill>
                  <a:srgbClr val="FFFFFF"/>
                </a:solidFill>
                <a:latin typeface="Tahoma"/>
                <a:cs typeface="Tahoma"/>
              </a:rPr>
              <a:t>They </a:t>
            </a:r>
            <a:r>
              <a:rPr sz="2800" b="1" spc="60" dirty="0">
                <a:solidFill>
                  <a:srgbClr val="FFFFFF"/>
                </a:solidFill>
                <a:latin typeface="Tahoma"/>
                <a:cs typeface="Tahoma"/>
              </a:rPr>
              <a:t>are </a:t>
            </a:r>
            <a:r>
              <a:rPr sz="2800" b="1" spc="15" dirty="0">
                <a:solidFill>
                  <a:srgbClr val="FFFFFF"/>
                </a:solidFill>
                <a:latin typeface="Tahoma"/>
                <a:cs typeface="Tahoma"/>
              </a:rPr>
              <a:t>engaged </a:t>
            </a:r>
            <a:r>
              <a:rPr sz="2800" b="1" spc="55" dirty="0">
                <a:solidFill>
                  <a:srgbClr val="FFFFFF"/>
                </a:solidFill>
                <a:latin typeface="Tahoma"/>
                <a:cs typeface="Tahoma"/>
              </a:rPr>
              <a:t>in various </a:t>
            </a:r>
            <a:r>
              <a:rPr sz="2800" b="1" spc="50" dirty="0" smtClean="0">
                <a:solidFill>
                  <a:srgbClr val="FFFFFF"/>
                </a:solidFill>
                <a:latin typeface="Tahoma"/>
                <a:cs typeface="Tahoma"/>
              </a:rPr>
              <a:t>sectors</a:t>
            </a:r>
            <a:r>
              <a:rPr lang="it-IT" sz="2800" b="1" spc="50" dirty="0" smtClean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2800" b="1" spc="5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b="1" spc="5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b="1" spc="45" dirty="0">
                <a:solidFill>
                  <a:srgbClr val="FFFFFF"/>
                </a:solidFill>
                <a:latin typeface="Tahoma"/>
                <a:cs typeface="Tahoma"/>
              </a:rPr>
              <a:t>such as </a:t>
            </a:r>
            <a:r>
              <a:rPr sz="2800" b="1" spc="55" dirty="0">
                <a:solidFill>
                  <a:srgbClr val="FFFFFF"/>
                </a:solidFill>
                <a:latin typeface="Tahoma"/>
                <a:cs typeface="Tahoma"/>
              </a:rPr>
              <a:t>transportation, </a:t>
            </a:r>
            <a:r>
              <a:rPr sz="2800" b="1" spc="35" dirty="0">
                <a:solidFill>
                  <a:srgbClr val="FFFFFF"/>
                </a:solidFill>
                <a:latin typeface="Tahoma"/>
                <a:cs typeface="Tahoma"/>
              </a:rPr>
              <a:t>banking, </a:t>
            </a:r>
            <a:r>
              <a:rPr sz="2800" b="1" spc="55" dirty="0">
                <a:solidFill>
                  <a:srgbClr val="FFFFFF"/>
                </a:solidFill>
                <a:latin typeface="Tahoma"/>
                <a:cs typeface="Tahoma"/>
              </a:rPr>
              <a:t>telecommunication, </a:t>
            </a:r>
            <a:r>
              <a:rPr sz="2800" b="1" spc="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b="1" spc="50" dirty="0">
                <a:solidFill>
                  <a:srgbClr val="FFFFFF"/>
                </a:solidFill>
                <a:latin typeface="Tahoma"/>
                <a:cs typeface="Tahoma"/>
              </a:rPr>
              <a:t>construction,</a:t>
            </a:r>
            <a:r>
              <a:rPr sz="2800" b="1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b="1" spc="50" dirty="0">
                <a:solidFill>
                  <a:srgbClr val="FFFFFF"/>
                </a:solidFill>
                <a:latin typeface="Tahoma"/>
                <a:cs typeface="Tahoma"/>
              </a:rPr>
              <a:t>electronics</a:t>
            </a:r>
            <a:r>
              <a:rPr sz="2800" b="1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b="1" spc="45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2800" b="1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b="1" spc="45" dirty="0">
                <a:solidFill>
                  <a:srgbClr val="FFFFFF"/>
                </a:solidFill>
                <a:latin typeface="Tahoma"/>
                <a:cs typeface="Tahoma"/>
              </a:rPr>
              <a:t>pharmaceuticals</a:t>
            </a:r>
            <a:r>
              <a:rPr sz="2800" b="1" spc="45" dirty="0" smtClean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r>
              <a:rPr sz="2800" b="1" spc="-2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b="1" spc="55" dirty="0">
                <a:solidFill>
                  <a:srgbClr val="FFFFFF"/>
                </a:solidFill>
                <a:latin typeface="Tahoma"/>
                <a:cs typeface="Tahoma"/>
              </a:rPr>
              <a:t>Currently </a:t>
            </a:r>
            <a:r>
              <a:rPr sz="2800" b="1" spc="-120" dirty="0">
                <a:solidFill>
                  <a:srgbClr val="FFFFFF"/>
                </a:solidFill>
                <a:latin typeface="Tahoma"/>
                <a:cs typeface="Tahoma"/>
              </a:rPr>
              <a:t>44 </a:t>
            </a:r>
            <a:r>
              <a:rPr sz="2800" b="1" spc="50" dirty="0">
                <a:solidFill>
                  <a:srgbClr val="FFFFFF"/>
                </a:solidFill>
                <a:latin typeface="Tahoma"/>
                <a:cs typeface="Tahoma"/>
              </a:rPr>
              <a:t>Turkish </a:t>
            </a:r>
            <a:r>
              <a:rPr sz="2800" b="1" spc="45" dirty="0">
                <a:solidFill>
                  <a:srgbClr val="FFFFFF"/>
                </a:solidFill>
                <a:latin typeface="Tahoma"/>
                <a:cs typeface="Tahoma"/>
              </a:rPr>
              <a:t>companies </a:t>
            </a:r>
            <a:r>
              <a:rPr sz="2800" b="1" spc="55" dirty="0">
                <a:solidFill>
                  <a:srgbClr val="FFFFFF"/>
                </a:solidFill>
                <a:latin typeface="Tahoma"/>
                <a:cs typeface="Tahoma"/>
              </a:rPr>
              <a:t>operate in </a:t>
            </a:r>
            <a:r>
              <a:rPr sz="2800" b="1" spc="-20" dirty="0">
                <a:solidFill>
                  <a:srgbClr val="FFFFFF"/>
                </a:solidFill>
                <a:latin typeface="Tahoma"/>
                <a:cs typeface="Tahoma"/>
              </a:rPr>
              <a:t>Italy. </a:t>
            </a:r>
            <a:endParaRPr sz="2800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3462" y="299963"/>
            <a:ext cx="14971394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0" b="0" i="1" spc="-114" dirty="0">
                <a:latin typeface="Arial"/>
                <a:cs typeface="Arial"/>
              </a:rPr>
              <a:t>Turkish-Italian</a:t>
            </a:r>
            <a:r>
              <a:rPr sz="7000" b="0" i="1" spc="-135" dirty="0">
                <a:latin typeface="Arial"/>
                <a:cs typeface="Arial"/>
              </a:rPr>
              <a:t> </a:t>
            </a:r>
            <a:r>
              <a:rPr sz="7000" b="0" i="1" spc="-120" dirty="0">
                <a:latin typeface="Arial"/>
                <a:cs typeface="Arial"/>
              </a:rPr>
              <a:t>Forum</a:t>
            </a:r>
            <a:r>
              <a:rPr sz="7000" b="0" i="1" spc="-130" dirty="0">
                <a:latin typeface="Arial"/>
                <a:cs typeface="Arial"/>
              </a:rPr>
              <a:t> </a:t>
            </a:r>
            <a:r>
              <a:rPr sz="7000" b="0" i="1" spc="-15" dirty="0">
                <a:latin typeface="Arial"/>
                <a:cs typeface="Arial"/>
              </a:rPr>
              <a:t>and</a:t>
            </a:r>
            <a:r>
              <a:rPr sz="7000" b="0" i="1" spc="-135" dirty="0">
                <a:latin typeface="Arial"/>
                <a:cs typeface="Arial"/>
              </a:rPr>
              <a:t> </a:t>
            </a:r>
            <a:r>
              <a:rPr sz="7000" b="0" i="1" spc="-114" dirty="0">
                <a:latin typeface="Arial"/>
                <a:cs typeface="Arial"/>
              </a:rPr>
              <a:t>media</a:t>
            </a:r>
            <a:r>
              <a:rPr sz="7000" b="0" i="1" spc="-130" dirty="0">
                <a:latin typeface="Arial"/>
                <a:cs typeface="Arial"/>
              </a:rPr>
              <a:t> </a:t>
            </a:r>
            <a:r>
              <a:rPr sz="7000" b="0" i="1" spc="70" dirty="0">
                <a:latin typeface="Arial"/>
                <a:cs typeface="Arial"/>
              </a:rPr>
              <a:t>forum</a:t>
            </a:r>
            <a:endParaRPr sz="7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693187" y="9721814"/>
            <a:ext cx="6496685" cy="0"/>
          </a:xfrm>
          <a:custGeom>
            <a:avLst/>
            <a:gdLst/>
            <a:ahLst/>
            <a:cxnLst/>
            <a:rect l="l" t="t" r="r" b="b"/>
            <a:pathLst>
              <a:path w="6496684">
                <a:moveTo>
                  <a:pt x="0" y="0"/>
                </a:moveTo>
                <a:lnTo>
                  <a:pt x="6496108" y="0"/>
                </a:lnTo>
              </a:path>
            </a:pathLst>
          </a:custGeom>
          <a:ln w="114299">
            <a:solidFill>
              <a:srgbClr val="F5E7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483066" y="9120499"/>
            <a:ext cx="437769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b="1" spc="30" dirty="0">
                <a:solidFill>
                  <a:srgbClr val="FFFFFF"/>
                </a:solidFill>
                <a:latin typeface="Tahoma"/>
                <a:cs typeface="Tahoma"/>
              </a:rPr>
              <a:t>Draghi</a:t>
            </a:r>
            <a:r>
              <a:rPr sz="3400" b="1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400" b="1" spc="7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3400" b="1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400" b="1" spc="10" dirty="0">
                <a:solidFill>
                  <a:srgbClr val="FFFFFF"/>
                </a:solidFill>
                <a:latin typeface="Tahoma"/>
                <a:cs typeface="Tahoma"/>
              </a:rPr>
              <a:t>Erdogan</a:t>
            </a:r>
            <a:endParaRPr sz="3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1B18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28700" y="3079872"/>
            <a:ext cx="2141220" cy="6172200"/>
          </a:xfrm>
          <a:custGeom>
            <a:avLst/>
            <a:gdLst/>
            <a:ahLst/>
            <a:cxnLst/>
            <a:rect l="l" t="t" r="r" b="b"/>
            <a:pathLst>
              <a:path w="2141220" h="6172200">
                <a:moveTo>
                  <a:pt x="0" y="6172199"/>
                </a:moveTo>
                <a:lnTo>
                  <a:pt x="2140677" y="6172199"/>
                </a:lnTo>
                <a:lnTo>
                  <a:pt x="2140677" y="0"/>
                </a:lnTo>
                <a:lnTo>
                  <a:pt x="0" y="0"/>
                </a:lnTo>
                <a:lnTo>
                  <a:pt x="0" y="6172199"/>
                </a:lnTo>
                <a:close/>
              </a:path>
            </a:pathLst>
          </a:custGeom>
          <a:solidFill>
            <a:srgbClr val="2F2F2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028700" y="1028700"/>
            <a:ext cx="17259300" cy="9258300"/>
            <a:chOff x="1028700" y="1028700"/>
            <a:chExt cx="17259300" cy="9258300"/>
          </a:xfrm>
        </p:grpSpPr>
        <p:sp>
          <p:nvSpPr>
            <p:cNvPr id="5" name="object 5"/>
            <p:cNvSpPr/>
            <p:nvPr/>
          </p:nvSpPr>
          <p:spPr>
            <a:xfrm>
              <a:off x="3236049" y="3079876"/>
              <a:ext cx="13498194" cy="6196330"/>
            </a:xfrm>
            <a:custGeom>
              <a:avLst/>
              <a:gdLst/>
              <a:ahLst/>
              <a:cxnLst/>
              <a:rect l="l" t="t" r="r" b="b"/>
              <a:pathLst>
                <a:path w="13498194" h="6196330">
                  <a:moveTo>
                    <a:pt x="13498017" y="23812"/>
                  </a:moveTo>
                  <a:lnTo>
                    <a:pt x="589419" y="23812"/>
                  </a:lnTo>
                  <a:lnTo>
                    <a:pt x="589419" y="0"/>
                  </a:lnTo>
                  <a:lnTo>
                    <a:pt x="0" y="0"/>
                  </a:lnTo>
                  <a:lnTo>
                    <a:pt x="0" y="23812"/>
                  </a:lnTo>
                  <a:lnTo>
                    <a:pt x="0" y="6172200"/>
                  </a:lnTo>
                  <a:lnTo>
                    <a:pt x="0" y="6196012"/>
                  </a:lnTo>
                  <a:lnTo>
                    <a:pt x="13498017" y="6196012"/>
                  </a:lnTo>
                  <a:lnTo>
                    <a:pt x="13498017" y="23812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898707" y="8393793"/>
              <a:ext cx="5389880" cy="114300"/>
            </a:xfrm>
            <a:custGeom>
              <a:avLst/>
              <a:gdLst/>
              <a:ahLst/>
              <a:cxnLst/>
              <a:rect l="l" t="t" r="r" b="b"/>
              <a:pathLst>
                <a:path w="5389880" h="114300">
                  <a:moveTo>
                    <a:pt x="0" y="0"/>
                  </a:moveTo>
                  <a:lnTo>
                    <a:pt x="5389292" y="0"/>
                  </a:lnTo>
                  <a:lnTo>
                    <a:pt x="5389292" y="114299"/>
                  </a:lnTo>
                  <a:lnTo>
                    <a:pt x="0" y="1142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E7D8">
                <a:alpha val="588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28700" y="3103685"/>
              <a:ext cx="16230600" cy="0"/>
            </a:xfrm>
            <a:custGeom>
              <a:avLst/>
              <a:gdLst/>
              <a:ahLst/>
              <a:cxnLst/>
              <a:rect l="l" t="t" r="r" b="b"/>
              <a:pathLst>
                <a:path w="16230600">
                  <a:moveTo>
                    <a:pt x="0" y="0"/>
                  </a:moveTo>
                  <a:lnTo>
                    <a:pt x="16230598" y="0"/>
                  </a:lnTo>
                </a:path>
              </a:pathLst>
            </a:custGeom>
            <a:ln w="47624">
              <a:solidFill>
                <a:srgbClr val="F5E7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202715" y="1028700"/>
              <a:ext cx="0" cy="8229600"/>
            </a:xfrm>
            <a:custGeom>
              <a:avLst/>
              <a:gdLst/>
              <a:ahLst/>
              <a:cxnLst/>
              <a:rect l="l" t="t" r="r" b="b"/>
              <a:pathLst>
                <a:path h="8229600">
                  <a:moveTo>
                    <a:pt x="0" y="0"/>
                  </a:moveTo>
                  <a:lnTo>
                    <a:pt x="0" y="8229599"/>
                  </a:lnTo>
                </a:path>
              </a:pathLst>
            </a:custGeom>
            <a:ln w="66674">
              <a:solidFill>
                <a:srgbClr val="F5E7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674638" y="8146353"/>
              <a:ext cx="114300" cy="2141220"/>
            </a:xfrm>
            <a:custGeom>
              <a:avLst/>
              <a:gdLst/>
              <a:ahLst/>
              <a:cxnLst/>
              <a:rect l="l" t="t" r="r" b="b"/>
              <a:pathLst>
                <a:path w="114300" h="2141220">
                  <a:moveTo>
                    <a:pt x="114299" y="0"/>
                  </a:moveTo>
                  <a:lnTo>
                    <a:pt x="114299" y="2140645"/>
                  </a:lnTo>
                  <a:lnTo>
                    <a:pt x="0" y="2140645"/>
                  </a:lnTo>
                  <a:lnTo>
                    <a:pt x="0" y="0"/>
                  </a:lnTo>
                  <a:lnTo>
                    <a:pt x="114299" y="0"/>
                  </a:lnTo>
                  <a:close/>
                </a:path>
              </a:pathLst>
            </a:custGeom>
            <a:solidFill>
              <a:srgbClr val="F5E7D8">
                <a:alpha val="588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578782" y="1701344"/>
            <a:ext cx="4808220" cy="1427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0" dirty="0"/>
              <a:t>Tourism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221566" y="3492243"/>
            <a:ext cx="13460730" cy="4714432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algn="just">
              <a:lnSpc>
                <a:spcPct val="100000"/>
              </a:lnSpc>
              <a:spcBef>
                <a:spcPts val="715"/>
              </a:spcBef>
            </a:pPr>
            <a:r>
              <a:rPr sz="3300" b="1" spc="-10" dirty="0">
                <a:solidFill>
                  <a:srgbClr val="FFFFFF"/>
                </a:solidFill>
                <a:latin typeface="Tahoma"/>
                <a:cs typeface="Tahoma"/>
              </a:rPr>
              <a:t>Italy</a:t>
            </a:r>
            <a:r>
              <a:rPr sz="3300" b="1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00" b="1" spc="65" dirty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sz="3300" b="1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00" b="1" spc="70" dirty="0">
                <a:solidFill>
                  <a:srgbClr val="FFFFFF"/>
                </a:solidFill>
                <a:latin typeface="Tahoma"/>
                <a:cs typeface="Tahoma"/>
              </a:rPr>
              <a:t>perceived</a:t>
            </a:r>
            <a:r>
              <a:rPr sz="3300" b="1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00" b="1" spc="70" dirty="0">
                <a:solidFill>
                  <a:srgbClr val="FFFFFF"/>
                </a:solidFill>
                <a:latin typeface="Tahoma"/>
                <a:cs typeface="Tahoma"/>
              </a:rPr>
              <a:t>by</a:t>
            </a:r>
            <a:r>
              <a:rPr sz="3300" b="1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00" b="1" spc="80" dirty="0" smtClean="0">
                <a:solidFill>
                  <a:srgbClr val="FFFFFF"/>
                </a:solidFill>
                <a:latin typeface="Tahoma"/>
                <a:cs typeface="Tahoma"/>
              </a:rPr>
              <a:t>Turkish</a:t>
            </a:r>
            <a:r>
              <a:rPr sz="3300" b="1" spc="-10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00" b="1" spc="100" dirty="0" smtClean="0">
                <a:solidFill>
                  <a:srgbClr val="FFFFFF"/>
                </a:solidFill>
                <a:latin typeface="Tahoma"/>
                <a:cs typeface="Tahoma"/>
              </a:rPr>
              <a:t>tourist</a:t>
            </a:r>
            <a:r>
              <a:rPr lang="it-IT" sz="3300" b="1" spc="100" dirty="0" smtClean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3300" b="1" spc="-10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00" b="1" spc="70" dirty="0">
                <a:solidFill>
                  <a:srgbClr val="FFFFFF"/>
                </a:solidFill>
                <a:latin typeface="Tahoma"/>
                <a:cs typeface="Tahoma"/>
              </a:rPr>
              <a:t>as</a:t>
            </a:r>
            <a:r>
              <a:rPr sz="3300" b="1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00" b="1" spc="8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3300" b="1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00" b="1" spc="60" dirty="0">
                <a:solidFill>
                  <a:srgbClr val="FFFFFF"/>
                </a:solidFill>
                <a:latin typeface="Tahoma"/>
                <a:cs typeface="Tahoma"/>
              </a:rPr>
              <a:t>place</a:t>
            </a:r>
            <a:r>
              <a:rPr sz="3300" b="1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00" b="1" spc="8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3300" b="1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00" b="1" spc="70" dirty="0">
                <a:solidFill>
                  <a:srgbClr val="FFFFFF"/>
                </a:solidFill>
                <a:latin typeface="Tahoma"/>
                <a:cs typeface="Tahoma"/>
              </a:rPr>
              <a:t>culture.</a:t>
            </a:r>
            <a:endParaRPr sz="3300" dirty="0">
              <a:latin typeface="Tahoma"/>
              <a:cs typeface="Tahoma"/>
            </a:endParaRPr>
          </a:p>
          <a:p>
            <a:pPr marL="12700" marR="5080" algn="just">
              <a:lnSpc>
                <a:spcPct val="115500"/>
              </a:lnSpc>
            </a:pPr>
            <a:r>
              <a:rPr sz="3300" b="1" spc="80" dirty="0" smtClean="0">
                <a:solidFill>
                  <a:srgbClr val="FFFFFF"/>
                </a:solidFill>
                <a:latin typeface="Tahoma"/>
                <a:cs typeface="Tahoma"/>
              </a:rPr>
              <a:t>Turkish</a:t>
            </a:r>
            <a:r>
              <a:rPr sz="3300" b="1" spc="-11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00" b="1" spc="100" dirty="0" smtClean="0">
                <a:solidFill>
                  <a:srgbClr val="FFFFFF"/>
                </a:solidFill>
                <a:latin typeface="Tahoma"/>
                <a:cs typeface="Tahoma"/>
              </a:rPr>
              <a:t>tourist</a:t>
            </a:r>
            <a:r>
              <a:rPr lang="it-IT" sz="3300" b="1" spc="-110" dirty="0" smtClean="0">
                <a:solidFill>
                  <a:srgbClr val="FFFFFF"/>
                </a:solidFill>
                <a:latin typeface="Tahoma"/>
                <a:cs typeface="Tahoma"/>
              </a:rPr>
              <a:t>s  </a:t>
            </a:r>
            <a:r>
              <a:rPr sz="3300" b="1" spc="75" dirty="0" smtClean="0">
                <a:solidFill>
                  <a:srgbClr val="FFFFFF"/>
                </a:solidFill>
                <a:latin typeface="Tahoma"/>
                <a:cs typeface="Tahoma"/>
              </a:rPr>
              <a:t>expect</a:t>
            </a:r>
            <a:r>
              <a:rPr sz="3300" b="1" spc="-11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00" b="1" spc="105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3300" b="1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00" b="1" spc="70" dirty="0" smtClean="0">
                <a:solidFill>
                  <a:srgbClr val="FFFFFF"/>
                </a:solidFill>
                <a:latin typeface="Tahoma"/>
                <a:cs typeface="Tahoma"/>
              </a:rPr>
              <a:t>see</a:t>
            </a:r>
            <a:r>
              <a:rPr lang="it-IT" sz="3300" b="1" spc="7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00" b="1" spc="105" dirty="0" smtClean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3300" b="1" spc="-10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00" b="1" spc="90" dirty="0">
                <a:solidFill>
                  <a:srgbClr val="FFFFFF"/>
                </a:solidFill>
                <a:latin typeface="Tahoma"/>
                <a:cs typeface="Tahoma"/>
              </a:rPr>
              <a:t>artistic</a:t>
            </a:r>
            <a:r>
              <a:rPr sz="3300" b="1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00" b="1" spc="80" dirty="0" smtClean="0">
                <a:solidFill>
                  <a:srgbClr val="FFFFFF"/>
                </a:solidFill>
                <a:latin typeface="Tahoma"/>
                <a:cs typeface="Tahoma"/>
              </a:rPr>
              <a:t>beaut</a:t>
            </a:r>
            <a:r>
              <a:rPr lang="it-IT" sz="3300" b="1" spc="80" dirty="0" smtClean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3300" b="1" spc="-10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00" b="1" spc="8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3300" b="1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00" b="1" spc="10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3300" b="1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00" b="1" spc="80" dirty="0">
                <a:solidFill>
                  <a:srgbClr val="FFFFFF"/>
                </a:solidFill>
                <a:latin typeface="Tahoma"/>
                <a:cs typeface="Tahoma"/>
              </a:rPr>
              <a:t>country,</a:t>
            </a:r>
            <a:r>
              <a:rPr sz="3300" b="1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00" b="1" spc="105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3300" b="1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00" b="1" spc="75" dirty="0">
                <a:solidFill>
                  <a:srgbClr val="FFFFFF"/>
                </a:solidFill>
                <a:latin typeface="Tahoma"/>
                <a:cs typeface="Tahoma"/>
              </a:rPr>
              <a:t>experience</a:t>
            </a:r>
            <a:r>
              <a:rPr sz="3300" b="1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00" b="1" spc="10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3300" b="1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00" b="1" spc="15" dirty="0">
                <a:solidFill>
                  <a:srgbClr val="FFFFFF"/>
                </a:solidFill>
                <a:latin typeface="Tahoma"/>
                <a:cs typeface="Tahoma"/>
              </a:rPr>
              <a:t>Italian </a:t>
            </a:r>
            <a:r>
              <a:rPr sz="3300" b="1" spc="-9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00" b="1" spc="75" dirty="0">
                <a:solidFill>
                  <a:srgbClr val="FFFFFF"/>
                </a:solidFill>
                <a:latin typeface="Tahoma"/>
                <a:cs typeface="Tahoma"/>
              </a:rPr>
              <a:t>lifestyle,</a:t>
            </a:r>
            <a:r>
              <a:rPr sz="3300" b="1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00" b="1" spc="105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3300" b="1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00" b="1" spc="45" dirty="0">
                <a:solidFill>
                  <a:srgbClr val="FFFFFF"/>
                </a:solidFill>
                <a:latin typeface="Tahoma"/>
                <a:cs typeface="Tahoma"/>
              </a:rPr>
              <a:t>get</a:t>
            </a:r>
            <a:r>
              <a:rPr sz="3300" b="1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00" b="1" spc="105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3300" b="1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00" b="1" spc="100" dirty="0">
                <a:solidFill>
                  <a:srgbClr val="FFFFFF"/>
                </a:solidFill>
                <a:latin typeface="Tahoma"/>
                <a:cs typeface="Tahoma"/>
              </a:rPr>
              <a:t>know</a:t>
            </a:r>
            <a:r>
              <a:rPr sz="3300" b="1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00" b="1" spc="65" dirty="0" smtClean="0">
                <a:solidFill>
                  <a:srgbClr val="FFFFFF"/>
                </a:solidFill>
                <a:latin typeface="Tahoma"/>
                <a:cs typeface="Tahoma"/>
              </a:rPr>
              <a:t>local</a:t>
            </a:r>
            <a:r>
              <a:rPr sz="3300" b="1" spc="-10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00" b="1" spc="65" dirty="0">
                <a:solidFill>
                  <a:srgbClr val="FFFFFF"/>
                </a:solidFill>
                <a:latin typeface="Tahoma"/>
                <a:cs typeface="Tahoma"/>
              </a:rPr>
              <a:t>flavours.</a:t>
            </a:r>
            <a:endParaRPr sz="3300" dirty="0">
              <a:latin typeface="Tahoma"/>
              <a:cs typeface="Tahoma"/>
            </a:endParaRPr>
          </a:p>
          <a:p>
            <a:pPr algn="just">
              <a:lnSpc>
                <a:spcPct val="100000"/>
              </a:lnSpc>
              <a:spcBef>
                <a:spcPts val="615"/>
              </a:spcBef>
            </a:pPr>
            <a:r>
              <a:rPr sz="3300" b="1" spc="3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3300" b="1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it-IT" sz="3300" b="1" spc="85" dirty="0" err="1" smtClean="0">
                <a:solidFill>
                  <a:srgbClr val="FFFFFF"/>
                </a:solidFill>
                <a:latin typeface="Tahoma"/>
                <a:cs typeface="Tahoma"/>
              </a:rPr>
              <a:t>favourite</a:t>
            </a:r>
            <a:r>
              <a:rPr lang="it-IT" sz="3300" b="1" spc="8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00" b="1" spc="15" dirty="0" smtClean="0">
                <a:solidFill>
                  <a:srgbClr val="FFFFFF"/>
                </a:solidFill>
                <a:latin typeface="Tahoma"/>
                <a:cs typeface="Tahoma"/>
              </a:rPr>
              <a:t>Italian</a:t>
            </a:r>
            <a:r>
              <a:rPr sz="3300" b="1" spc="-114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00" b="1" spc="85" dirty="0">
                <a:solidFill>
                  <a:srgbClr val="FFFFFF"/>
                </a:solidFill>
                <a:latin typeface="Tahoma"/>
                <a:cs typeface="Tahoma"/>
              </a:rPr>
              <a:t>destinations</a:t>
            </a:r>
            <a:r>
              <a:rPr sz="3300" b="1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00" b="1" spc="100" dirty="0">
                <a:solidFill>
                  <a:srgbClr val="FFFFFF"/>
                </a:solidFill>
                <a:latin typeface="Tahoma"/>
                <a:cs typeface="Tahoma"/>
              </a:rPr>
              <a:t>remain</a:t>
            </a:r>
            <a:r>
              <a:rPr sz="3300" b="1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00" b="1" spc="25" dirty="0">
                <a:solidFill>
                  <a:srgbClr val="FFFFFF"/>
                </a:solidFill>
                <a:latin typeface="Tahoma"/>
                <a:cs typeface="Tahoma"/>
              </a:rPr>
              <a:t>Rome,</a:t>
            </a:r>
            <a:r>
              <a:rPr sz="3300" b="1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00" b="1" spc="60" dirty="0">
                <a:solidFill>
                  <a:srgbClr val="FFFFFF"/>
                </a:solidFill>
                <a:latin typeface="Tahoma"/>
                <a:cs typeface="Tahoma"/>
              </a:rPr>
              <a:t>Venice,</a:t>
            </a:r>
            <a:endParaRPr sz="3300" dirty="0">
              <a:latin typeface="Tahoma"/>
              <a:cs typeface="Tahoma"/>
            </a:endParaRPr>
          </a:p>
          <a:p>
            <a:pPr algn="just">
              <a:lnSpc>
                <a:spcPct val="100000"/>
              </a:lnSpc>
              <a:spcBef>
                <a:spcPts val="615"/>
              </a:spcBef>
            </a:pPr>
            <a:r>
              <a:rPr sz="3300" b="1" spc="40" dirty="0">
                <a:solidFill>
                  <a:srgbClr val="FFFFFF"/>
                </a:solidFill>
                <a:latin typeface="Tahoma"/>
                <a:cs typeface="Tahoma"/>
              </a:rPr>
              <a:t>Florence,</a:t>
            </a:r>
            <a:r>
              <a:rPr sz="3300" b="1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00" b="1" spc="35" dirty="0">
                <a:solidFill>
                  <a:srgbClr val="FFFFFF"/>
                </a:solidFill>
                <a:latin typeface="Tahoma"/>
                <a:cs typeface="Tahoma"/>
              </a:rPr>
              <a:t>Bologna</a:t>
            </a:r>
            <a:r>
              <a:rPr sz="3300" b="1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00" b="1" spc="7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3300" b="1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00" b="1" spc="90" dirty="0">
                <a:solidFill>
                  <a:srgbClr val="FFFFFF"/>
                </a:solidFill>
                <a:latin typeface="Tahoma"/>
                <a:cs typeface="Tahoma"/>
              </a:rPr>
              <a:t>Milan,</a:t>
            </a:r>
            <a:r>
              <a:rPr sz="3300" b="1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00" b="1" spc="95" dirty="0">
                <a:solidFill>
                  <a:srgbClr val="FFFFFF"/>
                </a:solidFill>
                <a:latin typeface="Tahoma"/>
                <a:cs typeface="Tahoma"/>
              </a:rPr>
              <a:t>with</a:t>
            </a:r>
            <a:r>
              <a:rPr sz="3300" b="1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00" b="1" spc="75" dirty="0" smtClean="0">
                <a:solidFill>
                  <a:srgbClr val="FFFFFF"/>
                </a:solidFill>
                <a:latin typeface="Tahoma"/>
                <a:cs typeface="Tahoma"/>
              </a:rPr>
              <a:t>increase</a:t>
            </a:r>
            <a:r>
              <a:rPr lang="it-IT" sz="3300" b="1" spc="75" dirty="0" smtClean="0">
                <a:solidFill>
                  <a:srgbClr val="FFFFFF"/>
                </a:solidFill>
                <a:latin typeface="Tahoma"/>
                <a:cs typeface="Tahoma"/>
              </a:rPr>
              <a:t>d </a:t>
            </a:r>
            <a:r>
              <a:rPr sz="3300" b="1" spc="-10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00" b="1" spc="100" dirty="0" smtClean="0">
                <a:solidFill>
                  <a:srgbClr val="FFFFFF"/>
                </a:solidFill>
                <a:latin typeface="Tahoma"/>
                <a:cs typeface="Tahoma"/>
              </a:rPr>
              <a:t>interest</a:t>
            </a:r>
            <a:r>
              <a:rPr lang="it-IT" sz="3300" b="1" spc="100" dirty="0" smtClean="0">
                <a:solidFill>
                  <a:srgbClr val="FFFFFF"/>
                </a:solidFill>
                <a:latin typeface="Tahoma"/>
                <a:cs typeface="Tahoma"/>
              </a:rPr>
              <a:t> in</a:t>
            </a:r>
            <a:endParaRPr sz="3300" dirty="0">
              <a:latin typeface="Tahoma"/>
              <a:cs typeface="Tahoma"/>
            </a:endParaRPr>
          </a:p>
          <a:p>
            <a:pPr marL="13335" marR="5715" algn="just">
              <a:lnSpc>
                <a:spcPct val="115500"/>
              </a:lnSpc>
            </a:pPr>
            <a:r>
              <a:rPr sz="3300" b="1" spc="65" dirty="0" smtClean="0">
                <a:solidFill>
                  <a:srgbClr val="FFFFFF"/>
                </a:solidFill>
                <a:latin typeface="Tahoma"/>
                <a:cs typeface="Tahoma"/>
              </a:rPr>
              <a:t>less</a:t>
            </a:r>
            <a:r>
              <a:rPr sz="3300" b="1" spc="-11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00" b="1" spc="100" dirty="0">
                <a:solidFill>
                  <a:srgbClr val="FFFFFF"/>
                </a:solidFill>
                <a:latin typeface="Tahoma"/>
                <a:cs typeface="Tahoma"/>
              </a:rPr>
              <a:t>known</a:t>
            </a:r>
            <a:r>
              <a:rPr sz="3300" b="1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00" b="1" spc="85" dirty="0">
                <a:solidFill>
                  <a:srgbClr val="FFFFFF"/>
                </a:solidFill>
                <a:latin typeface="Tahoma"/>
                <a:cs typeface="Tahoma"/>
              </a:rPr>
              <a:t>destinations</a:t>
            </a:r>
            <a:r>
              <a:rPr sz="3300" b="1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it-IT" sz="3300" b="1" spc="-11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00" b="1" spc="70" dirty="0" smtClean="0">
                <a:solidFill>
                  <a:srgbClr val="FFFFFF"/>
                </a:solidFill>
                <a:latin typeface="Tahoma"/>
                <a:cs typeface="Tahoma"/>
              </a:rPr>
              <a:t>such</a:t>
            </a:r>
            <a:r>
              <a:rPr sz="3300" b="1" spc="-10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00" b="1" spc="70" dirty="0">
                <a:solidFill>
                  <a:srgbClr val="FFFFFF"/>
                </a:solidFill>
                <a:latin typeface="Tahoma"/>
                <a:cs typeface="Tahoma"/>
              </a:rPr>
              <a:t>as</a:t>
            </a:r>
            <a:r>
              <a:rPr sz="3300" b="1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00" b="1" spc="60" dirty="0">
                <a:solidFill>
                  <a:srgbClr val="FFFFFF"/>
                </a:solidFill>
                <a:latin typeface="Tahoma"/>
                <a:cs typeface="Tahoma"/>
              </a:rPr>
              <a:t>Campania, </a:t>
            </a:r>
            <a:r>
              <a:rPr sz="3300" b="1" spc="-9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00" b="1" spc="20" dirty="0">
                <a:solidFill>
                  <a:srgbClr val="FFFFFF"/>
                </a:solidFill>
                <a:latin typeface="Tahoma"/>
                <a:cs typeface="Tahoma"/>
              </a:rPr>
              <a:t>Puglia,</a:t>
            </a:r>
            <a:r>
              <a:rPr sz="3300" b="1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00" b="1" spc="55" dirty="0">
                <a:solidFill>
                  <a:srgbClr val="FFFFFF"/>
                </a:solidFill>
                <a:latin typeface="Tahoma"/>
                <a:cs typeface="Tahoma"/>
              </a:rPr>
              <a:t>Liguria</a:t>
            </a:r>
            <a:r>
              <a:rPr sz="3300" b="1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00" b="1" spc="7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3300" b="1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00" b="1" spc="15" dirty="0">
                <a:solidFill>
                  <a:srgbClr val="FFFFFF"/>
                </a:solidFill>
                <a:latin typeface="Tahoma"/>
                <a:cs typeface="Tahoma"/>
              </a:rPr>
              <a:t>Sicily.</a:t>
            </a:r>
            <a:endParaRPr sz="33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</TotalTime>
  <Words>303</Words>
  <Application>Microsoft Office PowerPoint</Application>
  <PresentationFormat>Personalizzato</PresentationFormat>
  <Paragraphs>17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Office Theme</vt:lpstr>
      <vt:lpstr>Presentazione standard di PowerPoint</vt:lpstr>
      <vt:lpstr>Presentazione standard di PowerPoint</vt:lpstr>
      <vt:lpstr>Turkish-Italian Forum and media forum</vt:lpstr>
      <vt:lpstr>Tourism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Giuseppe Caputo</dc:title>
  <dc:creator>rexah fn</dc:creator>
  <cp:keywords>DAFcPPPKtOk,BAEZsTMGFS4</cp:keywords>
  <cp:lastModifiedBy>Utente</cp:lastModifiedBy>
  <cp:revision>4</cp:revision>
  <dcterms:created xsi:type="dcterms:W3CDTF">2023-03-09T18:44:09Z</dcterms:created>
  <dcterms:modified xsi:type="dcterms:W3CDTF">2023-03-09T20:33:41Z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2023-03-08T00:00:00Z</vt:filetime>
  </property>
  <property fmtid="{D5CDD505-2E9C-101B-9397-08002B2CF9AE}" pid="3" name="Creator">
    <vt:lpwstr>Canva</vt:lpwstr>
  </property>
  <property fmtid="{D5CDD505-2E9C-101B-9397-08002B2CF9AE}" pid="4" name="LastSaved">
    <vt:filetime>2023-03-08T00:00:00Z</vt:filetime>
  </property>
</Properties>
</file>